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256" r:id="rId2"/>
    <p:sldId id="292" r:id="rId3"/>
    <p:sldId id="264" r:id="rId4"/>
    <p:sldId id="329" r:id="rId5"/>
    <p:sldId id="332" r:id="rId6"/>
    <p:sldId id="341" r:id="rId7"/>
    <p:sldId id="364" r:id="rId8"/>
    <p:sldId id="365" r:id="rId9"/>
    <p:sldId id="366" r:id="rId10"/>
    <p:sldId id="345" r:id="rId11"/>
    <p:sldId id="346" r:id="rId12"/>
    <p:sldId id="347" r:id="rId13"/>
    <p:sldId id="374" r:id="rId14"/>
    <p:sldId id="375" r:id="rId15"/>
    <p:sldId id="376" r:id="rId16"/>
    <p:sldId id="373" r:id="rId17"/>
    <p:sldId id="380" r:id="rId18"/>
    <p:sldId id="381" r:id="rId19"/>
    <p:sldId id="353" r:id="rId20"/>
    <p:sldId id="354" r:id="rId21"/>
    <p:sldId id="357" r:id="rId22"/>
    <p:sldId id="379" r:id="rId23"/>
    <p:sldId id="382" r:id="rId24"/>
    <p:sldId id="383" r:id="rId25"/>
    <p:sldId id="356" r:id="rId26"/>
    <p:sldId id="326" r:id="rId27"/>
    <p:sldId id="358" r:id="rId28"/>
    <p:sldId id="384" r:id="rId29"/>
    <p:sldId id="385" r:id="rId30"/>
    <p:sldId id="387" r:id="rId31"/>
    <p:sldId id="390" r:id="rId32"/>
    <p:sldId id="391" r:id="rId33"/>
    <p:sldId id="328" r:id="rId34"/>
    <p:sldId id="359" r:id="rId35"/>
    <p:sldId id="360" r:id="rId36"/>
    <p:sldId id="393" r:id="rId37"/>
    <p:sldId id="392" r:id="rId38"/>
    <p:sldId id="394" r:id="rId39"/>
    <p:sldId id="396" r:id="rId40"/>
  </p:sldIdLst>
  <p:sldSz cx="9144000" cy="6858000" type="screen4x3"/>
  <p:notesSz cx="7315200" cy="96012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3">
          <p15:clr>
            <a:srgbClr val="A4A3A4"/>
          </p15:clr>
        </p15:guide>
        <p15:guide id="2" pos="225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5" autoAdjust="0"/>
    <p:restoredTop sz="94660"/>
  </p:normalViewPr>
  <p:slideViewPr>
    <p:cSldViewPr>
      <p:cViewPr varScale="1">
        <p:scale>
          <a:sx n="83" d="100"/>
          <a:sy n="83" d="100"/>
        </p:scale>
        <p:origin x="1296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83"/>
        <p:guide pos="225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68650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438" tIns="48588" rIns="93438" bIns="48588" numCol="1" anchor="t" anchorCtr="0" compatLnSpc="1">
            <a:prstTxWarp prst="textNoShape">
              <a:avLst/>
            </a:prstTxWarp>
          </a:bodyPr>
          <a:lstStyle>
            <a:lvl1pPr defTabSz="466725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68650" cy="477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438" tIns="48588" rIns="93438" bIns="48588" numCol="1" anchor="t" anchorCtr="0" compatLnSpc="1">
            <a:prstTxWarp prst="textNoShape">
              <a:avLst/>
            </a:prstTxWarp>
          </a:bodyPr>
          <a:lstStyle>
            <a:lvl1pPr algn="r" defTabSz="466725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30250" y="4560888"/>
            <a:ext cx="5853113" cy="431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438" tIns="48588" rIns="93438" bIns="4858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68650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438" tIns="48588" rIns="93438" bIns="48588" numCol="1" anchor="b" anchorCtr="0" compatLnSpc="1">
            <a:prstTxWarp prst="textNoShape">
              <a:avLst/>
            </a:prstTxWarp>
          </a:bodyPr>
          <a:lstStyle>
            <a:lvl1pPr defTabSz="466725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438" tIns="48588" rIns="93438" bIns="48588" numCol="1" anchor="b" anchorCtr="0" compatLnSpc="1">
            <a:prstTxWarp prst="textNoShape">
              <a:avLst/>
            </a:prstTxWarp>
          </a:bodyPr>
          <a:lstStyle>
            <a:lvl1pPr algn="r" defTabSz="466725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6FC653B-8425-4F4C-89C3-F0B5C6F27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66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66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66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66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66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2040F8-EFA5-45CB-8E5F-7C429EFBED8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0250" y="4560888"/>
            <a:ext cx="585470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933" tIns="47467" rIns="94933" bIns="47467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605E27EC-461D-48F2-888A-116D10EF1215}" type="slidenum">
              <a:rPr lang="en-US">
                <a:cs typeface="Arial" charset="0"/>
              </a:rPr>
              <a:pPr/>
              <a:t>12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43F94131-DE49-4730-9971-90CCEF058AE6}" type="slidenum">
              <a:rPr lang="en-US">
                <a:cs typeface="Arial" charset="0"/>
              </a:rPr>
              <a:pPr/>
              <a:t>17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83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66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66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66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66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6672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49325" algn="l"/>
                <a:tab pos="1898650" algn="l"/>
                <a:tab pos="2847975" algn="l"/>
                <a:tab pos="3797300" algn="l"/>
                <a:tab pos="4746625" algn="l"/>
                <a:tab pos="5695950" algn="l"/>
                <a:tab pos="6645275" algn="l"/>
                <a:tab pos="7594600" algn="l"/>
                <a:tab pos="8543925" algn="l"/>
                <a:tab pos="9493250" algn="l"/>
                <a:tab pos="10442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CB3E53-3636-4D4D-8650-108E0A1630AE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077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605E27EC-461D-48F2-888A-116D10EF1215}" type="slidenum">
              <a:rPr lang="en-US">
                <a:cs typeface="Arial" charset="0"/>
              </a:rPr>
              <a:pPr/>
              <a:t>30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3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4F7FF6BE-93D8-4254-8C65-2EB779D81302}" type="slidenum">
              <a:rPr lang="en-US">
                <a:cs typeface="Arial" charset="0"/>
              </a:rPr>
              <a:pPr/>
              <a:t>35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60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defTabSz="441475"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378560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811026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243491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675957" indent="-216233" defTabSz="4414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7967" algn="l"/>
                <a:tab pos="1795933" algn="l"/>
                <a:tab pos="2693900" algn="l"/>
                <a:tab pos="3591866" algn="l"/>
                <a:tab pos="4489833" algn="l"/>
                <a:tab pos="5387799" algn="l"/>
                <a:tab pos="6285766" algn="l"/>
                <a:tab pos="7183732" algn="l"/>
                <a:tab pos="8081699" algn="l"/>
                <a:tab pos="8979665" algn="l"/>
                <a:tab pos="9877632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605E27EC-461D-48F2-888A-116D10EF1215}" type="slidenum">
              <a:rPr lang="en-US">
                <a:cs typeface="Arial" charset="0"/>
              </a:rPr>
              <a:pPr/>
              <a:t>39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8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17984-3C0F-4A28-84F7-69EFB3D35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3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E1E01-27F7-430B-8668-E0FD76E48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3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28600"/>
            <a:ext cx="2074863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6076950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85680-2D03-4144-955E-31CD499CA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07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42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BC758-7811-4F99-A36F-3EB6AB129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04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42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8304213" cy="22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4613"/>
            <a:ext cx="8304213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12323-67E4-46BA-8A1B-7A6153987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42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4075113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524000"/>
            <a:ext cx="40767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8892E-EAB7-4E57-AF49-9086FBCA1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52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42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8304213" cy="2208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84613"/>
            <a:ext cx="8304213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9CA4E-FEF8-4EB7-A655-653B19BF9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5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FFEFF-15CC-4A55-A011-34A78976D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3CC75-8628-42FE-A089-A08DCBDD5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0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07511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1524000"/>
            <a:ext cx="4076700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47A78-3A78-4016-8EE7-42F265078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0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A7BFF-F146-416A-AD83-20A0DC490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2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FDC50-EE70-44FB-B120-F0FEAC8E8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0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FA721-05DA-44B8-AA8E-3FC7E8CD3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E4388-BE10-4F1C-86D8-42DBF7264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7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AF215-C7DF-4445-AB68-0BB798CAD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3042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3042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457200" y="6553200"/>
            <a:ext cx="4800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Palatino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000000"/>
                </a:solidFill>
                <a:latin typeface="Palatino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D79870-ED97-40E4-958D-7BC3DDDFA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304800" y="228600"/>
            <a:ext cx="1588" cy="6400800"/>
          </a:xfrm>
          <a:prstGeom prst="line">
            <a:avLst/>
          </a:prstGeom>
          <a:noFill/>
          <a:ln w="3816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381000" y="228600"/>
            <a:ext cx="1588" cy="6400800"/>
          </a:xfrm>
          <a:prstGeom prst="line">
            <a:avLst/>
          </a:prstGeom>
          <a:noFill/>
          <a:ln w="3816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0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0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0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000">
          <a:solidFill>
            <a:srgbClr val="000000"/>
          </a:solidFill>
          <a:latin typeface="Arial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000">
          <a:solidFill>
            <a:srgbClr val="000000"/>
          </a:solidFill>
          <a:latin typeface="Arial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000">
          <a:solidFill>
            <a:srgbClr val="000000"/>
          </a:solidFill>
          <a:latin typeface="Arial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000">
          <a:solidFill>
            <a:srgbClr val="000000"/>
          </a:solidFill>
          <a:latin typeface="Arial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0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7475" indent="-117475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Palatino"/>
              <a:buNone/>
            </a:pPr>
            <a:r>
              <a:rPr lang="en-US" altLang="en-US" sz="1200" smtClean="0">
                <a:latin typeface="Palatino"/>
              </a:rPr>
              <a:t>©Wen-mei W. Hwu and David Kirk/NVIDIA, 2010-2016</a:t>
            </a:r>
            <a:endParaRPr lang="en-US" altLang="en-US" sz="1200">
              <a:latin typeface="Palatino"/>
            </a:endParaRPr>
          </a:p>
        </p:txBody>
      </p:sp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555625"/>
            <a:ext cx="8610600" cy="506095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 smtClean="0">
                <a:ea typeface="Gulim" pitchFamily="34" charset="-127"/>
              </a:rPr>
              <a:t>ECE408 Fall 2016</a:t>
            </a:r>
            <a:br>
              <a:rPr lang="en-US" altLang="en-US" sz="2800" dirty="0" smtClean="0">
                <a:ea typeface="Gulim" pitchFamily="34" charset="-127"/>
              </a:rPr>
            </a:br>
            <a:r>
              <a:rPr lang="en-US" altLang="en-US" sz="2800" dirty="0" smtClean="0">
                <a:ea typeface="Gulim" pitchFamily="34" charset="-127"/>
              </a:rPr>
              <a:t/>
            </a:r>
            <a:br>
              <a:rPr lang="en-US" altLang="en-US" sz="2800" dirty="0" smtClean="0">
                <a:ea typeface="Gulim" pitchFamily="34" charset="-127"/>
              </a:rPr>
            </a:br>
            <a:r>
              <a:rPr lang="en-US" altLang="en-US" sz="2800" dirty="0" smtClean="0">
                <a:ea typeface="Gulim" pitchFamily="34" charset="-127"/>
              </a:rPr>
              <a:t>Applied Parallel Programming</a:t>
            </a:r>
            <a:br>
              <a:rPr lang="en-US" altLang="en-US" sz="2800" dirty="0" smtClean="0">
                <a:ea typeface="Gulim" pitchFamily="34" charset="-127"/>
              </a:rPr>
            </a:br>
            <a:r>
              <a:rPr lang="en-US" altLang="en-US" dirty="0" smtClean="0">
                <a:ea typeface="Gulim" pitchFamily="34" charset="-127"/>
              </a:rPr>
              <a:t/>
            </a:r>
            <a:br>
              <a:rPr lang="en-US" altLang="en-US" dirty="0" smtClean="0">
                <a:ea typeface="Gulim" pitchFamily="34" charset="-127"/>
              </a:rPr>
            </a:br>
            <a:r>
              <a:rPr lang="en-US" altLang="en-US" dirty="0" smtClean="0"/>
              <a:t>Lecture 18-19: Parallel Sparse Methods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E7F1B69-EF58-4772-87F6-4468937871C0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581669" y="2060848"/>
            <a:ext cx="7878763" cy="2819400"/>
            <a:chOff x="488950" y="1366838"/>
            <a:chExt cx="7878763" cy="2819400"/>
          </a:xfrm>
        </p:grpSpPr>
        <p:sp>
          <p:nvSpPr>
            <p:cNvPr id="4" name="Rectangle 3"/>
            <p:cNvSpPr/>
            <p:nvPr/>
          </p:nvSpPr>
          <p:spPr>
            <a:xfrm>
              <a:off x="2286000" y="2501900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32125" y="2501900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797300" y="2501900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57713" y="2501900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19713" y="2501900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81713" y="2501900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43713" y="2501900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3325" name="TextBox 10"/>
            <p:cNvSpPr txBox="1">
              <a:spLocks noChangeArrowheads="1"/>
            </p:cNvSpPr>
            <p:nvPr/>
          </p:nvSpPr>
          <p:spPr bwMode="auto">
            <a:xfrm>
              <a:off x="1044575" y="2617788"/>
              <a:ext cx="6960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0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32125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97300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57713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19713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81713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43713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4413" y="13668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30538" y="13668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95713" y="13668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56125" y="13668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18125" y="13668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cxnSp>
          <p:nvCxnSpPr>
            <p:cNvPr id="27" name="Straight Arrow Connector 26"/>
            <p:cNvCxnSpPr>
              <a:stCxn id="19" idx="2"/>
              <a:endCxn id="4" idx="0"/>
            </p:cNvCxnSpPr>
            <p:nvPr/>
          </p:nvCxnSpPr>
          <p:spPr>
            <a:xfrm>
              <a:off x="2665413" y="2052638"/>
              <a:ext cx="1587" cy="4492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0" idx="2"/>
              <a:endCxn id="6" idx="0"/>
            </p:cNvCxnSpPr>
            <p:nvPr/>
          </p:nvCxnSpPr>
          <p:spPr>
            <a:xfrm>
              <a:off x="3411538" y="2052638"/>
              <a:ext cx="766762" cy="4492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1" idx="2"/>
              <a:endCxn id="6" idx="0"/>
            </p:cNvCxnSpPr>
            <p:nvPr/>
          </p:nvCxnSpPr>
          <p:spPr>
            <a:xfrm>
              <a:off x="4176713" y="2052638"/>
              <a:ext cx="1587" cy="4492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2" idx="2"/>
              <a:endCxn id="9" idx="0"/>
            </p:cNvCxnSpPr>
            <p:nvPr/>
          </p:nvCxnSpPr>
          <p:spPr>
            <a:xfrm>
              <a:off x="4937125" y="2052638"/>
              <a:ext cx="1525588" cy="4492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2"/>
              <a:endCxn id="36" idx="0"/>
            </p:cNvCxnSpPr>
            <p:nvPr/>
          </p:nvCxnSpPr>
          <p:spPr>
            <a:xfrm>
              <a:off x="5699125" y="2052638"/>
              <a:ext cx="2287588" cy="4492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7605713" y="2501900"/>
              <a:ext cx="762000" cy="685800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4" name="TextBox 38"/>
            <p:cNvSpPr txBox="1">
              <a:spLocks noChangeArrowheads="1"/>
            </p:cNvSpPr>
            <p:nvPr/>
          </p:nvSpPr>
          <p:spPr bwMode="auto">
            <a:xfrm>
              <a:off x="595313" y="1479550"/>
              <a:ext cx="11906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row_ptr</a:t>
              </a:r>
            </a:p>
          </p:txBody>
        </p:sp>
        <p:sp>
          <p:nvSpPr>
            <p:cNvPr id="13345" name="TextBox 39"/>
            <p:cNvSpPr txBox="1">
              <a:spLocks noChangeArrowheads="1"/>
            </p:cNvSpPr>
            <p:nvPr/>
          </p:nvSpPr>
          <p:spPr bwMode="auto">
            <a:xfrm>
              <a:off x="488950" y="3613150"/>
              <a:ext cx="13965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col_index</a:t>
              </a:r>
            </a:p>
          </p:txBody>
        </p:sp>
      </p:grpSp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CSR Data Layout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CSR Kernel Design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11</a:t>
            </a:fld>
            <a:endParaRPr lang="es-ES" dirty="0"/>
          </a:p>
        </p:txBody>
      </p:sp>
      <p:grpSp>
        <p:nvGrpSpPr>
          <p:cNvPr id="14339" name="Group 200"/>
          <p:cNvGrpSpPr>
            <a:grpSpLocks/>
          </p:cNvGrpSpPr>
          <p:nvPr/>
        </p:nvGrpSpPr>
        <p:grpSpPr bwMode="auto">
          <a:xfrm rot="5400000">
            <a:off x="6274072" y="3240386"/>
            <a:ext cx="2646363" cy="430212"/>
            <a:chOff x="3228884" y="5682183"/>
            <a:chExt cx="2646587" cy="430267"/>
          </a:xfrm>
        </p:grpSpPr>
        <p:sp>
          <p:nvSpPr>
            <p:cNvPr id="202" name="Rectangle 201"/>
            <p:cNvSpPr/>
            <p:nvPr/>
          </p:nvSpPr>
          <p:spPr>
            <a:xfrm rot="10800000">
              <a:off x="5497614" y="5682183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 rot="10800000">
              <a:off x="5129283" y="5682183"/>
              <a:ext cx="377857" cy="43026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 rot="10800000">
              <a:off x="4751426" y="5682183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 rot="10800000">
              <a:off x="4375156" y="5682182"/>
              <a:ext cx="376270" cy="43026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 rot="10800000">
              <a:off x="3984597" y="5682182"/>
              <a:ext cx="376270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 rot="10800000">
              <a:off x="3606741" y="5682183"/>
              <a:ext cx="377857" cy="43026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 rot="10800000">
              <a:off x="3228884" y="5682183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grpSp>
        <p:nvGrpSpPr>
          <p:cNvPr id="14340" name="Group 93"/>
          <p:cNvGrpSpPr>
            <a:grpSpLocks/>
          </p:cNvGrpSpPr>
          <p:nvPr/>
        </p:nvGrpSpPr>
        <p:grpSpPr bwMode="auto">
          <a:xfrm>
            <a:off x="6170885" y="2538710"/>
            <a:ext cx="338138" cy="312738"/>
            <a:chOff x="2832842" y="1843522"/>
            <a:chExt cx="1364974" cy="1336813"/>
          </a:xfrm>
        </p:grpSpPr>
        <p:sp>
          <p:nvSpPr>
            <p:cNvPr id="14393" name="Oval 22"/>
            <p:cNvSpPr>
              <a:spLocks noChangeArrowheads="1"/>
            </p:cNvSpPr>
            <p:nvPr/>
          </p:nvSpPr>
          <p:spPr bwMode="auto">
            <a:xfrm>
              <a:off x="2832842" y="1843522"/>
              <a:ext cx="1364974" cy="1336813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800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339101" y="1979239"/>
              <a:ext cx="352456" cy="1038236"/>
            </a:xfrm>
            <a:custGeom>
              <a:avLst/>
              <a:gdLst>
                <a:gd name="connsiteX0" fmla="*/ 222106 w 864968"/>
                <a:gd name="connsiteY0" fmla="*/ 0 h 2429691"/>
                <a:gd name="connsiteX1" fmla="*/ 862186 w 864968"/>
                <a:gd name="connsiteY1" fmla="*/ 352697 h 2429691"/>
                <a:gd name="connsiteX2" fmla="*/ 38 w 864968"/>
                <a:gd name="connsiteY2" fmla="*/ 718457 h 2429691"/>
                <a:gd name="connsiteX3" fmla="*/ 822998 w 864968"/>
                <a:gd name="connsiteY3" fmla="*/ 1071154 h 2429691"/>
                <a:gd name="connsiteX4" fmla="*/ 39226 w 864968"/>
                <a:gd name="connsiteY4" fmla="*/ 1358537 h 2429691"/>
                <a:gd name="connsiteX5" fmla="*/ 836061 w 864968"/>
                <a:gd name="connsiteY5" fmla="*/ 1658983 h 2429691"/>
                <a:gd name="connsiteX6" fmla="*/ 91478 w 864968"/>
                <a:gd name="connsiteY6" fmla="*/ 1998617 h 2429691"/>
                <a:gd name="connsiteX7" fmla="*/ 483363 w 864968"/>
                <a:gd name="connsiteY7" fmla="*/ 2194560 h 2429691"/>
                <a:gd name="connsiteX8" fmla="*/ 535615 w 864968"/>
                <a:gd name="connsiteY8" fmla="*/ 2429691 h 2429691"/>
                <a:gd name="connsiteX9" fmla="*/ 535615 w 864968"/>
                <a:gd name="connsiteY9" fmla="*/ 2429691 h 242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968" h="2429691">
                  <a:moveTo>
                    <a:pt x="222106" y="0"/>
                  </a:moveTo>
                  <a:cubicBezTo>
                    <a:pt x="560651" y="116477"/>
                    <a:pt x="899197" y="232954"/>
                    <a:pt x="862186" y="352697"/>
                  </a:cubicBezTo>
                  <a:cubicBezTo>
                    <a:pt x="825175" y="472440"/>
                    <a:pt x="6569" y="598714"/>
                    <a:pt x="38" y="718457"/>
                  </a:cubicBezTo>
                  <a:cubicBezTo>
                    <a:pt x="-6493" y="838200"/>
                    <a:pt x="816467" y="964474"/>
                    <a:pt x="822998" y="1071154"/>
                  </a:cubicBezTo>
                  <a:cubicBezTo>
                    <a:pt x="829529" y="1177834"/>
                    <a:pt x="37049" y="1260566"/>
                    <a:pt x="39226" y="1358537"/>
                  </a:cubicBezTo>
                  <a:cubicBezTo>
                    <a:pt x="41403" y="1456508"/>
                    <a:pt x="827352" y="1552303"/>
                    <a:pt x="836061" y="1658983"/>
                  </a:cubicBezTo>
                  <a:cubicBezTo>
                    <a:pt x="844770" y="1765663"/>
                    <a:pt x="150261" y="1909354"/>
                    <a:pt x="91478" y="1998617"/>
                  </a:cubicBezTo>
                  <a:cubicBezTo>
                    <a:pt x="32695" y="2087880"/>
                    <a:pt x="409340" y="2122714"/>
                    <a:pt x="483363" y="2194560"/>
                  </a:cubicBezTo>
                  <a:cubicBezTo>
                    <a:pt x="557386" y="2266406"/>
                    <a:pt x="535615" y="2429691"/>
                    <a:pt x="535615" y="2429691"/>
                  </a:cubicBezTo>
                  <a:lnTo>
                    <a:pt x="535615" y="242969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grpSp>
        <p:nvGrpSpPr>
          <p:cNvPr id="14341" name="Group 96"/>
          <p:cNvGrpSpPr>
            <a:grpSpLocks/>
          </p:cNvGrpSpPr>
          <p:nvPr/>
        </p:nvGrpSpPr>
        <p:grpSpPr bwMode="auto">
          <a:xfrm>
            <a:off x="6170885" y="3310235"/>
            <a:ext cx="338138" cy="312738"/>
            <a:chOff x="2832842" y="1843522"/>
            <a:chExt cx="1364974" cy="1336813"/>
          </a:xfrm>
        </p:grpSpPr>
        <p:sp>
          <p:nvSpPr>
            <p:cNvPr id="14391" name="Oval 22"/>
            <p:cNvSpPr>
              <a:spLocks noChangeArrowheads="1"/>
            </p:cNvSpPr>
            <p:nvPr/>
          </p:nvSpPr>
          <p:spPr bwMode="auto">
            <a:xfrm>
              <a:off x="2832842" y="1843522"/>
              <a:ext cx="1364974" cy="1336813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339101" y="1979239"/>
              <a:ext cx="352456" cy="1038236"/>
            </a:xfrm>
            <a:custGeom>
              <a:avLst/>
              <a:gdLst>
                <a:gd name="connsiteX0" fmla="*/ 222106 w 864968"/>
                <a:gd name="connsiteY0" fmla="*/ 0 h 2429691"/>
                <a:gd name="connsiteX1" fmla="*/ 862186 w 864968"/>
                <a:gd name="connsiteY1" fmla="*/ 352697 h 2429691"/>
                <a:gd name="connsiteX2" fmla="*/ 38 w 864968"/>
                <a:gd name="connsiteY2" fmla="*/ 718457 h 2429691"/>
                <a:gd name="connsiteX3" fmla="*/ 822998 w 864968"/>
                <a:gd name="connsiteY3" fmla="*/ 1071154 h 2429691"/>
                <a:gd name="connsiteX4" fmla="*/ 39226 w 864968"/>
                <a:gd name="connsiteY4" fmla="*/ 1358537 h 2429691"/>
                <a:gd name="connsiteX5" fmla="*/ 836061 w 864968"/>
                <a:gd name="connsiteY5" fmla="*/ 1658983 h 2429691"/>
                <a:gd name="connsiteX6" fmla="*/ 91478 w 864968"/>
                <a:gd name="connsiteY6" fmla="*/ 1998617 h 2429691"/>
                <a:gd name="connsiteX7" fmla="*/ 483363 w 864968"/>
                <a:gd name="connsiteY7" fmla="*/ 2194560 h 2429691"/>
                <a:gd name="connsiteX8" fmla="*/ 535615 w 864968"/>
                <a:gd name="connsiteY8" fmla="*/ 2429691 h 2429691"/>
                <a:gd name="connsiteX9" fmla="*/ 535615 w 864968"/>
                <a:gd name="connsiteY9" fmla="*/ 2429691 h 242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968" h="2429691">
                  <a:moveTo>
                    <a:pt x="222106" y="0"/>
                  </a:moveTo>
                  <a:cubicBezTo>
                    <a:pt x="560651" y="116477"/>
                    <a:pt x="899197" y="232954"/>
                    <a:pt x="862186" y="352697"/>
                  </a:cubicBezTo>
                  <a:cubicBezTo>
                    <a:pt x="825175" y="472440"/>
                    <a:pt x="6569" y="598714"/>
                    <a:pt x="38" y="718457"/>
                  </a:cubicBezTo>
                  <a:cubicBezTo>
                    <a:pt x="-6493" y="838200"/>
                    <a:pt x="816467" y="964474"/>
                    <a:pt x="822998" y="1071154"/>
                  </a:cubicBezTo>
                  <a:cubicBezTo>
                    <a:pt x="829529" y="1177834"/>
                    <a:pt x="37049" y="1260566"/>
                    <a:pt x="39226" y="1358537"/>
                  </a:cubicBezTo>
                  <a:cubicBezTo>
                    <a:pt x="41403" y="1456508"/>
                    <a:pt x="827352" y="1552303"/>
                    <a:pt x="836061" y="1658983"/>
                  </a:cubicBezTo>
                  <a:cubicBezTo>
                    <a:pt x="844770" y="1765663"/>
                    <a:pt x="150261" y="1909354"/>
                    <a:pt x="91478" y="1998617"/>
                  </a:cubicBezTo>
                  <a:cubicBezTo>
                    <a:pt x="32695" y="2087880"/>
                    <a:pt x="409340" y="2122714"/>
                    <a:pt x="483363" y="2194560"/>
                  </a:cubicBezTo>
                  <a:cubicBezTo>
                    <a:pt x="557386" y="2266406"/>
                    <a:pt x="535615" y="2429691"/>
                    <a:pt x="535615" y="2429691"/>
                  </a:cubicBezTo>
                  <a:lnTo>
                    <a:pt x="535615" y="242969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grpSp>
        <p:nvGrpSpPr>
          <p:cNvPr id="14342" name="Group 99"/>
          <p:cNvGrpSpPr>
            <a:grpSpLocks/>
          </p:cNvGrpSpPr>
          <p:nvPr/>
        </p:nvGrpSpPr>
        <p:grpSpPr bwMode="auto">
          <a:xfrm>
            <a:off x="6159773" y="4065885"/>
            <a:ext cx="338137" cy="312738"/>
            <a:chOff x="2832842" y="1843522"/>
            <a:chExt cx="1364974" cy="1336813"/>
          </a:xfrm>
        </p:grpSpPr>
        <p:sp>
          <p:nvSpPr>
            <p:cNvPr id="14389" name="Oval 22"/>
            <p:cNvSpPr>
              <a:spLocks noChangeArrowheads="1"/>
            </p:cNvSpPr>
            <p:nvPr/>
          </p:nvSpPr>
          <p:spPr bwMode="auto">
            <a:xfrm>
              <a:off x="2832842" y="1843522"/>
              <a:ext cx="1364974" cy="1336813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sz="1800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339099" y="1979239"/>
              <a:ext cx="352461" cy="1038236"/>
            </a:xfrm>
            <a:custGeom>
              <a:avLst/>
              <a:gdLst>
                <a:gd name="connsiteX0" fmla="*/ 222106 w 864968"/>
                <a:gd name="connsiteY0" fmla="*/ 0 h 2429691"/>
                <a:gd name="connsiteX1" fmla="*/ 862186 w 864968"/>
                <a:gd name="connsiteY1" fmla="*/ 352697 h 2429691"/>
                <a:gd name="connsiteX2" fmla="*/ 38 w 864968"/>
                <a:gd name="connsiteY2" fmla="*/ 718457 h 2429691"/>
                <a:gd name="connsiteX3" fmla="*/ 822998 w 864968"/>
                <a:gd name="connsiteY3" fmla="*/ 1071154 h 2429691"/>
                <a:gd name="connsiteX4" fmla="*/ 39226 w 864968"/>
                <a:gd name="connsiteY4" fmla="*/ 1358537 h 2429691"/>
                <a:gd name="connsiteX5" fmla="*/ 836061 w 864968"/>
                <a:gd name="connsiteY5" fmla="*/ 1658983 h 2429691"/>
                <a:gd name="connsiteX6" fmla="*/ 91478 w 864968"/>
                <a:gd name="connsiteY6" fmla="*/ 1998617 h 2429691"/>
                <a:gd name="connsiteX7" fmla="*/ 483363 w 864968"/>
                <a:gd name="connsiteY7" fmla="*/ 2194560 h 2429691"/>
                <a:gd name="connsiteX8" fmla="*/ 535615 w 864968"/>
                <a:gd name="connsiteY8" fmla="*/ 2429691 h 2429691"/>
                <a:gd name="connsiteX9" fmla="*/ 535615 w 864968"/>
                <a:gd name="connsiteY9" fmla="*/ 2429691 h 242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968" h="2429691">
                  <a:moveTo>
                    <a:pt x="222106" y="0"/>
                  </a:moveTo>
                  <a:cubicBezTo>
                    <a:pt x="560651" y="116477"/>
                    <a:pt x="899197" y="232954"/>
                    <a:pt x="862186" y="352697"/>
                  </a:cubicBezTo>
                  <a:cubicBezTo>
                    <a:pt x="825175" y="472440"/>
                    <a:pt x="6569" y="598714"/>
                    <a:pt x="38" y="718457"/>
                  </a:cubicBezTo>
                  <a:cubicBezTo>
                    <a:pt x="-6493" y="838200"/>
                    <a:pt x="816467" y="964474"/>
                    <a:pt x="822998" y="1071154"/>
                  </a:cubicBezTo>
                  <a:cubicBezTo>
                    <a:pt x="829529" y="1177834"/>
                    <a:pt x="37049" y="1260566"/>
                    <a:pt x="39226" y="1358537"/>
                  </a:cubicBezTo>
                  <a:cubicBezTo>
                    <a:pt x="41403" y="1456508"/>
                    <a:pt x="827352" y="1552303"/>
                    <a:pt x="836061" y="1658983"/>
                  </a:cubicBezTo>
                  <a:cubicBezTo>
                    <a:pt x="844770" y="1765663"/>
                    <a:pt x="150261" y="1909354"/>
                    <a:pt x="91478" y="1998617"/>
                  </a:cubicBezTo>
                  <a:cubicBezTo>
                    <a:pt x="32695" y="2087880"/>
                    <a:pt x="409340" y="2122714"/>
                    <a:pt x="483363" y="2194560"/>
                  </a:cubicBezTo>
                  <a:cubicBezTo>
                    <a:pt x="557386" y="2266406"/>
                    <a:pt x="535615" y="2429691"/>
                    <a:pt x="535615" y="2429691"/>
                  </a:cubicBezTo>
                  <a:lnTo>
                    <a:pt x="535615" y="242969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2156098" y="3286423"/>
            <a:ext cx="381000" cy="3857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529160" y="3286423"/>
            <a:ext cx="381000" cy="3857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910160" y="3286423"/>
            <a:ext cx="382588" cy="3857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3292748" y="3286423"/>
            <a:ext cx="381000" cy="3857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3686448" y="3286423"/>
            <a:ext cx="382587" cy="3857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089673" y="3286423"/>
            <a:ext cx="381000" cy="3857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2156098" y="2902248"/>
            <a:ext cx="381000" cy="3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156098" y="2132310"/>
            <a:ext cx="381000" cy="3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529160" y="2132310"/>
            <a:ext cx="381000" cy="3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910160" y="2132310"/>
            <a:ext cx="382588" cy="3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292748" y="2132310"/>
            <a:ext cx="381000" cy="3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3686448" y="2132310"/>
            <a:ext cx="382587" cy="3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4089673" y="2132310"/>
            <a:ext cx="381000" cy="3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4470673" y="2132310"/>
            <a:ext cx="382587" cy="3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2156098" y="2516485"/>
            <a:ext cx="381000" cy="3857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529160" y="2516485"/>
            <a:ext cx="381000" cy="3857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910160" y="2516485"/>
            <a:ext cx="382588" cy="3857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2156098" y="3695998"/>
            <a:ext cx="381000" cy="3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2156098" y="4099223"/>
            <a:ext cx="381000" cy="3841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2529160" y="4099223"/>
            <a:ext cx="381000" cy="3841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2910160" y="4099223"/>
            <a:ext cx="382588" cy="3841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2156098" y="4483398"/>
            <a:ext cx="381000" cy="38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2529160" y="4483398"/>
            <a:ext cx="381000" cy="38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cxnSp>
        <p:nvCxnSpPr>
          <p:cNvPr id="236" name="Straight Arrow Connector 235"/>
          <p:cNvCxnSpPr/>
          <p:nvPr/>
        </p:nvCxnSpPr>
        <p:spPr>
          <a:xfrm flipV="1">
            <a:off x="2068785" y="2699048"/>
            <a:ext cx="5313363" cy="1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 flipV="1">
            <a:off x="2068785" y="3467398"/>
            <a:ext cx="5313363" cy="1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/>
          <p:nvPr/>
        </p:nvCxnSpPr>
        <p:spPr>
          <a:xfrm flipV="1">
            <a:off x="2068785" y="4221460"/>
            <a:ext cx="5313363" cy="69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4369" name="Group 241"/>
          <p:cNvGrpSpPr>
            <a:grpSpLocks/>
          </p:cNvGrpSpPr>
          <p:nvPr/>
        </p:nvGrpSpPr>
        <p:grpSpPr bwMode="auto">
          <a:xfrm>
            <a:off x="1209948" y="2114848"/>
            <a:ext cx="946150" cy="2732087"/>
            <a:chOff x="2312932" y="1658746"/>
            <a:chExt cx="946281" cy="2732701"/>
          </a:xfrm>
        </p:grpSpPr>
        <p:grpSp>
          <p:nvGrpSpPr>
            <p:cNvPr id="14374" name="Group 243"/>
            <p:cNvGrpSpPr>
              <a:grpSpLocks/>
            </p:cNvGrpSpPr>
            <p:nvPr/>
          </p:nvGrpSpPr>
          <p:grpSpPr bwMode="auto">
            <a:xfrm rot="5400000">
              <a:off x="1161715" y="2809963"/>
              <a:ext cx="2732701" cy="430267"/>
              <a:chOff x="3228884" y="5682183"/>
              <a:chExt cx="2646587" cy="430267"/>
            </a:xfrm>
          </p:grpSpPr>
          <p:sp>
            <p:nvSpPr>
              <p:cNvPr id="255" name="Rectangle 254"/>
              <p:cNvSpPr/>
              <p:nvPr/>
            </p:nvSpPr>
            <p:spPr>
              <a:xfrm rot="10800000">
                <a:off x="5498706" y="5682178"/>
                <a:ext cx="376765" cy="4302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 rot="10800000">
                <a:off x="5129629" y="5682178"/>
                <a:ext cx="376765" cy="4302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 rot="10800000">
                <a:off x="4751326" y="5682178"/>
                <a:ext cx="378304" cy="4302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 rot="10800000">
                <a:off x="4374559" y="5682178"/>
                <a:ext cx="376766" cy="4302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 rot="10800000">
                <a:off x="3983953" y="5682178"/>
                <a:ext cx="376766" cy="4302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 rot="10800000">
                <a:off x="3605650" y="5682178"/>
                <a:ext cx="378304" cy="4302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 rot="10800000">
                <a:off x="3228884" y="5682178"/>
                <a:ext cx="376765" cy="4302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cxnSp>
          <p:nvCxnSpPr>
            <p:cNvPr id="246" name="Straight Arrow Connector 245"/>
            <p:cNvCxnSpPr>
              <a:stCxn id="261" idx="2"/>
            </p:cNvCxnSpPr>
            <p:nvPr/>
          </p:nvCxnSpPr>
          <p:spPr>
            <a:xfrm flipV="1">
              <a:off x="2743204" y="1847700"/>
              <a:ext cx="516009" cy="63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>
              <a:stCxn id="260" idx="2"/>
            </p:cNvCxnSpPr>
            <p:nvPr/>
          </p:nvCxnSpPr>
          <p:spPr>
            <a:xfrm flipV="1">
              <a:off x="2743204" y="2231962"/>
              <a:ext cx="516009" cy="111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>
              <a:stCxn id="259" idx="2"/>
            </p:cNvCxnSpPr>
            <p:nvPr/>
          </p:nvCxnSpPr>
          <p:spPr>
            <a:xfrm flipV="1">
              <a:off x="2743204" y="2617811"/>
              <a:ext cx="516009" cy="158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/>
            <p:cNvCxnSpPr>
              <a:stCxn id="258" idx="2"/>
            </p:cNvCxnSpPr>
            <p:nvPr/>
          </p:nvCxnSpPr>
          <p:spPr>
            <a:xfrm flipV="1">
              <a:off x="2743204" y="3002073"/>
              <a:ext cx="516009" cy="349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>
              <a:stCxn id="257" idx="2"/>
            </p:cNvCxnSpPr>
            <p:nvPr/>
          </p:nvCxnSpPr>
          <p:spPr>
            <a:xfrm flipV="1">
              <a:off x="2743204" y="3411740"/>
              <a:ext cx="516009" cy="142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>
              <a:stCxn id="256" idx="2"/>
            </p:cNvCxnSpPr>
            <p:nvPr/>
          </p:nvCxnSpPr>
          <p:spPr>
            <a:xfrm flipV="1">
              <a:off x="2743204" y="3813467"/>
              <a:ext cx="516009" cy="31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stCxn id="255" idx="2"/>
            </p:cNvCxnSpPr>
            <p:nvPr/>
          </p:nvCxnSpPr>
          <p:spPr>
            <a:xfrm>
              <a:off x="2743204" y="4196141"/>
              <a:ext cx="516009" cy="31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03800" y="5802313"/>
            <a:ext cx="1649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</a:defRPr>
            </a:lvl2pPr>
            <a:lvl3pPr>
              <a:defRPr sz="20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CSR Format</a:t>
            </a:r>
          </a:p>
        </p:txBody>
      </p:sp>
      <p:sp>
        <p:nvSpPr>
          <p:cNvPr id="14373" name="TextBox 2"/>
          <p:cNvSpPr txBox="1">
            <a:spLocks noChangeArrowheads="1"/>
          </p:cNvSpPr>
          <p:nvPr/>
        </p:nvSpPr>
        <p:spPr bwMode="auto">
          <a:xfrm>
            <a:off x="1114698" y="1656060"/>
            <a:ext cx="525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</a:defRPr>
            </a:lvl2pPr>
            <a:lvl3pPr>
              <a:defRPr sz="20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</a:rPr>
              <a:t>ptr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1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08" y="959817"/>
            <a:ext cx="8964488" cy="36933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SpMV_CSR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num_rows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float *data, </a:t>
            </a:r>
          </a:p>
          <a:p>
            <a:pPr>
              <a:defRPr/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col_index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row_ptr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float *x, float *y) {</a:t>
            </a:r>
          </a:p>
          <a:p>
            <a:pPr>
              <a:defRPr/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  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row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defRPr/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    if (row &lt;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num_rows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4.      float dot = 0;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5.    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row_start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row_ptr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[row];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6.    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row_end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row_ptr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[row+1];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7.      for 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row_start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row_end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++) { 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8.        dot += data[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* x[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col_index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]];</a:t>
            </a:r>
          </a:p>
          <a:p>
            <a:pPr>
              <a:defRPr/>
            </a:pPr>
            <a:r>
              <a:rPr lang="en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}</a:t>
            </a:r>
            <a:endParaRPr lang="en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9.      y[row] = dot;</a:t>
            </a:r>
          </a:p>
          <a:p>
            <a:pPr>
              <a:defRPr/>
            </a:pPr>
            <a:r>
              <a:rPr lang="en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>
              <a:defRPr/>
            </a:pPr>
            <a:r>
              <a:rPr lang="en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F360487-F91B-46F3-8D32-AB6F55B5E14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657349" y="-2309"/>
            <a:ext cx="8304213" cy="1141413"/>
          </a:xfrm>
        </p:spPr>
        <p:txBody>
          <a:bodyPr/>
          <a:lstStyle/>
          <a:p>
            <a:r>
              <a:rPr lang="en-US" sz="3600" dirty="0" smtClean="0"/>
              <a:t>A Parallel </a:t>
            </a:r>
            <a:r>
              <a:rPr lang="en-US" sz="3600" dirty="0" err="1" smtClean="0"/>
              <a:t>SpMV</a:t>
            </a:r>
            <a:r>
              <a:rPr lang="en-US" sz="3600" dirty="0" smtClean="0"/>
              <a:t>/CSR Kernel (CUDA)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57349" y="4682580"/>
          <a:ext cx="8093076" cy="1482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Nonzero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values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data[7]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Column indices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col_index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[7]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Pointers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row_ptr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[5]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11"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   2,   2,   5,   7   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675347" y="3275013"/>
            <a:ext cx="7878763" cy="2819400"/>
            <a:chOff x="488950" y="1366838"/>
            <a:chExt cx="7878763" cy="2819400"/>
          </a:xfrm>
        </p:grpSpPr>
        <p:sp>
          <p:nvSpPr>
            <p:cNvPr id="4" name="Rectangle 3"/>
            <p:cNvSpPr/>
            <p:nvPr/>
          </p:nvSpPr>
          <p:spPr>
            <a:xfrm>
              <a:off x="2286000" y="2501900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32125" y="2501900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797300" y="2501900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57713" y="2501900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19713" y="2501900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81713" y="2501900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43713" y="2501900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3325" name="TextBox 10"/>
            <p:cNvSpPr txBox="1">
              <a:spLocks noChangeArrowheads="1"/>
            </p:cNvSpPr>
            <p:nvPr/>
          </p:nvSpPr>
          <p:spPr bwMode="auto">
            <a:xfrm>
              <a:off x="1044575" y="2617788"/>
              <a:ext cx="6960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0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32125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97300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57713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19713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81713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43713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4413" y="13668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30538" y="13668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95713" y="13668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56125" y="13668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18125" y="13668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cxnSp>
          <p:nvCxnSpPr>
            <p:cNvPr id="27" name="Straight Arrow Connector 26"/>
            <p:cNvCxnSpPr>
              <a:stCxn id="19" idx="2"/>
              <a:endCxn id="4" idx="0"/>
            </p:cNvCxnSpPr>
            <p:nvPr/>
          </p:nvCxnSpPr>
          <p:spPr>
            <a:xfrm>
              <a:off x="2665413" y="2052638"/>
              <a:ext cx="1587" cy="4492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0" idx="2"/>
              <a:endCxn id="6" idx="0"/>
            </p:cNvCxnSpPr>
            <p:nvPr/>
          </p:nvCxnSpPr>
          <p:spPr>
            <a:xfrm>
              <a:off x="3411538" y="2052638"/>
              <a:ext cx="766762" cy="4492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1" idx="2"/>
              <a:endCxn id="6" idx="0"/>
            </p:cNvCxnSpPr>
            <p:nvPr/>
          </p:nvCxnSpPr>
          <p:spPr>
            <a:xfrm>
              <a:off x="4176713" y="2052638"/>
              <a:ext cx="1587" cy="4492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2" idx="2"/>
              <a:endCxn id="9" idx="0"/>
            </p:cNvCxnSpPr>
            <p:nvPr/>
          </p:nvCxnSpPr>
          <p:spPr>
            <a:xfrm>
              <a:off x="4937125" y="2052638"/>
              <a:ext cx="1525588" cy="4492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2"/>
              <a:endCxn id="36" idx="0"/>
            </p:cNvCxnSpPr>
            <p:nvPr/>
          </p:nvCxnSpPr>
          <p:spPr>
            <a:xfrm>
              <a:off x="5699125" y="2052638"/>
              <a:ext cx="2287588" cy="4492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7605713" y="2501900"/>
              <a:ext cx="762000" cy="685800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4" name="TextBox 38"/>
            <p:cNvSpPr txBox="1">
              <a:spLocks noChangeArrowheads="1"/>
            </p:cNvSpPr>
            <p:nvPr/>
          </p:nvSpPr>
          <p:spPr bwMode="auto">
            <a:xfrm>
              <a:off x="595313" y="1479550"/>
              <a:ext cx="11906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row_ptr</a:t>
              </a:r>
            </a:p>
          </p:txBody>
        </p:sp>
        <p:sp>
          <p:nvSpPr>
            <p:cNvPr id="13345" name="TextBox 39"/>
            <p:cNvSpPr txBox="1">
              <a:spLocks noChangeArrowheads="1"/>
            </p:cNvSpPr>
            <p:nvPr/>
          </p:nvSpPr>
          <p:spPr bwMode="auto">
            <a:xfrm>
              <a:off x="488950" y="3613150"/>
              <a:ext cx="13965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col_index</a:t>
              </a:r>
            </a:p>
          </p:txBody>
        </p:sp>
      </p:grp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8304213" cy="609600"/>
          </a:xfrm>
        </p:spPr>
        <p:txBody>
          <a:bodyPr/>
          <a:lstStyle/>
          <a:p>
            <a:r>
              <a:rPr lang="en-US" dirty="0" smtClean="0"/>
              <a:t>CSR Kernel Control Divergence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Threads execute different number of iterations in the kernel for-loop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/>
          <p:cNvGrpSpPr>
            <a:grpSpLocks/>
          </p:cNvGrpSpPr>
          <p:nvPr/>
        </p:nvGrpSpPr>
        <p:grpSpPr bwMode="auto">
          <a:xfrm>
            <a:off x="675347" y="3275013"/>
            <a:ext cx="7878763" cy="2819400"/>
            <a:chOff x="488950" y="1366838"/>
            <a:chExt cx="7878763" cy="2819400"/>
          </a:xfrm>
        </p:grpSpPr>
        <p:sp>
          <p:nvSpPr>
            <p:cNvPr id="4" name="Rectangle 3"/>
            <p:cNvSpPr/>
            <p:nvPr/>
          </p:nvSpPr>
          <p:spPr>
            <a:xfrm>
              <a:off x="2286000" y="2501900"/>
              <a:ext cx="762000" cy="685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32125" y="2501900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797300" y="2501900"/>
              <a:ext cx="762000" cy="685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57713" y="2501900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19713" y="2501900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81713" y="2501900"/>
              <a:ext cx="762000" cy="685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43713" y="2501900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3325" name="TextBox 10"/>
            <p:cNvSpPr txBox="1">
              <a:spLocks noChangeArrowheads="1"/>
            </p:cNvSpPr>
            <p:nvPr/>
          </p:nvSpPr>
          <p:spPr bwMode="auto">
            <a:xfrm>
              <a:off x="1044575" y="2617788"/>
              <a:ext cx="6960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data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0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32125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97300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57713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19713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81713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43713" y="35004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4413" y="13668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30538" y="13668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95713" y="13668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56125" y="13668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18125" y="1366838"/>
              <a:ext cx="762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cxnSp>
          <p:nvCxnSpPr>
            <p:cNvPr id="27" name="Straight Arrow Connector 26"/>
            <p:cNvCxnSpPr>
              <a:stCxn id="19" idx="2"/>
              <a:endCxn id="4" idx="0"/>
            </p:cNvCxnSpPr>
            <p:nvPr/>
          </p:nvCxnSpPr>
          <p:spPr>
            <a:xfrm>
              <a:off x="2665413" y="2052638"/>
              <a:ext cx="1587" cy="4492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0" idx="2"/>
              <a:endCxn id="6" idx="0"/>
            </p:cNvCxnSpPr>
            <p:nvPr/>
          </p:nvCxnSpPr>
          <p:spPr>
            <a:xfrm>
              <a:off x="3411538" y="2052638"/>
              <a:ext cx="766762" cy="4492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1" idx="2"/>
              <a:endCxn id="6" idx="0"/>
            </p:cNvCxnSpPr>
            <p:nvPr/>
          </p:nvCxnSpPr>
          <p:spPr>
            <a:xfrm>
              <a:off x="4176713" y="2052638"/>
              <a:ext cx="1587" cy="4492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2" idx="2"/>
              <a:endCxn id="9" idx="0"/>
            </p:cNvCxnSpPr>
            <p:nvPr/>
          </p:nvCxnSpPr>
          <p:spPr>
            <a:xfrm>
              <a:off x="4937125" y="2052638"/>
              <a:ext cx="1525588" cy="4492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3" idx="2"/>
              <a:endCxn id="36" idx="0"/>
            </p:cNvCxnSpPr>
            <p:nvPr/>
          </p:nvCxnSpPr>
          <p:spPr>
            <a:xfrm>
              <a:off x="5699125" y="2052638"/>
              <a:ext cx="2287588" cy="4492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7605713" y="2501900"/>
              <a:ext cx="762000" cy="685800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4" name="TextBox 38"/>
            <p:cNvSpPr txBox="1">
              <a:spLocks noChangeArrowheads="1"/>
            </p:cNvSpPr>
            <p:nvPr/>
          </p:nvSpPr>
          <p:spPr bwMode="auto">
            <a:xfrm>
              <a:off x="595313" y="1479550"/>
              <a:ext cx="11906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row_ptr</a:t>
              </a:r>
            </a:p>
          </p:txBody>
        </p:sp>
        <p:sp>
          <p:nvSpPr>
            <p:cNvPr id="13345" name="TextBox 39"/>
            <p:cNvSpPr txBox="1">
              <a:spLocks noChangeArrowheads="1"/>
            </p:cNvSpPr>
            <p:nvPr/>
          </p:nvSpPr>
          <p:spPr bwMode="auto">
            <a:xfrm>
              <a:off x="488950" y="3613150"/>
              <a:ext cx="13965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col_index</a:t>
              </a:r>
            </a:p>
          </p:txBody>
        </p:sp>
      </p:grp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8304213" cy="609600"/>
          </a:xfrm>
        </p:spPr>
        <p:txBody>
          <a:bodyPr/>
          <a:lstStyle/>
          <a:p>
            <a:r>
              <a:rPr lang="en-US" dirty="0" smtClean="0"/>
              <a:t>CSR Kernel Memory Divergence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Adjacent threads access non-adjacent memory locations</a:t>
            </a:r>
          </a:p>
          <a:p>
            <a:pPr lvl="1"/>
            <a:r>
              <a:rPr lang="en-US" dirty="0" smtClean="0"/>
              <a:t>Grey elements are accessed by all threads in iteration 0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187624" y="1124744"/>
            <a:ext cx="6946900" cy="3964864"/>
            <a:chOff x="1371600" y="955675"/>
            <a:chExt cx="6946900" cy="3964864"/>
          </a:xfrm>
        </p:grpSpPr>
        <p:sp>
          <p:nvSpPr>
            <p:cNvPr id="11" name="Rectangle 10"/>
            <p:cNvSpPr/>
            <p:nvPr/>
          </p:nvSpPr>
          <p:spPr>
            <a:xfrm>
              <a:off x="1503363" y="1089025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95525" y="2632075"/>
              <a:ext cx="630238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70225" y="2632075"/>
              <a:ext cx="630238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3363" y="3362325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71600" y="955675"/>
              <a:ext cx="2493963" cy="31543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0" y="1089025"/>
              <a:ext cx="628650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503363" y="2632075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95525" y="3362325"/>
              <a:ext cx="630238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71" name="TextBox 27"/>
            <p:cNvSpPr txBox="1">
              <a:spLocks noChangeArrowheads="1"/>
            </p:cNvSpPr>
            <p:nvPr/>
          </p:nvSpPr>
          <p:spPr bwMode="auto">
            <a:xfrm>
              <a:off x="1389062" y="4216400"/>
              <a:ext cx="24765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CSR with Padding</a:t>
              </a: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4017963" y="2166938"/>
              <a:ext cx="838200" cy="731837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40325" y="2149994"/>
              <a:ext cx="630238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07188" y="2149994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32488" y="3673994"/>
              <a:ext cx="630237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707188" y="3673994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23163" y="3673994"/>
              <a:ext cx="630237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08563" y="1997594"/>
              <a:ext cx="3309937" cy="24066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22963" y="2149994"/>
              <a:ext cx="630237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523163" y="2149994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40325" y="2931044"/>
              <a:ext cx="630238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707188" y="2931044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922963" y="2931044"/>
              <a:ext cx="630237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23163" y="2931044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40325" y="3673994"/>
              <a:ext cx="630238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67050" y="1089025"/>
              <a:ext cx="630238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17650" y="1847850"/>
              <a:ext cx="630238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300288" y="1847850"/>
              <a:ext cx="630237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082925" y="1847850"/>
              <a:ext cx="630238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067050" y="3362325"/>
              <a:ext cx="630238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</a:p>
          </p:txBody>
        </p:sp>
        <p:sp>
          <p:nvSpPr>
            <p:cNvPr id="19491" name="TextBox 51"/>
            <p:cNvSpPr txBox="1">
              <a:spLocks noChangeArrowheads="1"/>
            </p:cNvSpPr>
            <p:nvPr/>
          </p:nvSpPr>
          <p:spPr bwMode="auto">
            <a:xfrm>
              <a:off x="5911056" y="4460164"/>
              <a:ext cx="159226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Transposed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46B1C4F-3864-40DC-8A49-983E95FBB75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Regularizing </a:t>
            </a:r>
            <a:r>
              <a:rPr lang="en-US" sz="3200" dirty="0" err="1" smtClean="0"/>
              <a:t>SpMV</a:t>
            </a:r>
            <a:r>
              <a:rPr lang="en-US" sz="3200" dirty="0" smtClean="0"/>
              <a:t> with ELL(PACK) Format</a:t>
            </a:r>
          </a:p>
        </p:txBody>
      </p:sp>
      <p:sp>
        <p:nvSpPr>
          <p:cNvPr id="19460" name="Content Placeholder 3"/>
          <p:cNvSpPr>
            <a:spLocks noGrp="1"/>
          </p:cNvSpPr>
          <p:nvPr>
            <p:ph idx="1"/>
          </p:nvPr>
        </p:nvSpPr>
        <p:spPr>
          <a:xfrm>
            <a:off x="563117" y="5132005"/>
            <a:ext cx="8426896" cy="13681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Pad all rows to the same length</a:t>
            </a:r>
          </a:p>
          <a:p>
            <a:pPr lvl="1"/>
            <a:r>
              <a:rPr lang="en-US" dirty="0" smtClean="0"/>
              <a:t>Inefficient if a few rows are much longer than others</a:t>
            </a:r>
          </a:p>
          <a:p>
            <a:r>
              <a:rPr lang="en-US" dirty="0" smtClean="0"/>
              <a:t>Transpose (Column Major) for DRAM efficiency</a:t>
            </a:r>
          </a:p>
          <a:p>
            <a:r>
              <a:rPr lang="en-US" dirty="0" smtClean="0"/>
              <a:t>Both data and </a:t>
            </a:r>
            <a:r>
              <a:rPr lang="en-US" dirty="0" err="1" smtClean="0"/>
              <a:t>col_index</a:t>
            </a:r>
            <a:r>
              <a:rPr lang="en-US" dirty="0" smtClean="0"/>
              <a:t> padded/transposed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 rot="5400000">
            <a:off x="4516297" y="1317004"/>
            <a:ext cx="1295051" cy="533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/>
              <a:t>Thread 0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 rot="5400000">
            <a:off x="5311495" y="1317004"/>
            <a:ext cx="1295051" cy="533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Thread 1</a:t>
            </a: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 rot="5400000">
            <a:off x="6878497" y="1331110"/>
            <a:ext cx="1295051" cy="533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/>
              <a:t>Thread 3</a:t>
            </a: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 rot="5400000">
            <a:off x="6094996" y="1331109"/>
            <a:ext cx="1295051" cy="533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/>
              <a:t>Thread 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ELL Kernel Design</a:t>
            </a:r>
          </a:p>
        </p:txBody>
      </p:sp>
      <p:grpSp>
        <p:nvGrpSpPr>
          <p:cNvPr id="19459" name="Group 32"/>
          <p:cNvGrpSpPr>
            <a:grpSpLocks/>
          </p:cNvGrpSpPr>
          <p:nvPr/>
        </p:nvGrpSpPr>
        <p:grpSpPr bwMode="auto">
          <a:xfrm rot="5400000">
            <a:off x="6054724" y="2847976"/>
            <a:ext cx="2646363" cy="430212"/>
            <a:chOff x="3228884" y="5682183"/>
            <a:chExt cx="2646587" cy="430267"/>
          </a:xfrm>
        </p:grpSpPr>
        <p:sp>
          <p:nvSpPr>
            <p:cNvPr id="34" name="Rectangle 33"/>
            <p:cNvSpPr/>
            <p:nvPr/>
          </p:nvSpPr>
          <p:spPr>
            <a:xfrm rot="10800000">
              <a:off x="5497614" y="5682183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10800000">
              <a:off x="5129283" y="5682183"/>
              <a:ext cx="377857" cy="43026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0800000">
              <a:off x="4751426" y="5682183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0800000">
              <a:off x="4375156" y="5682182"/>
              <a:ext cx="376270" cy="43026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0800000">
              <a:off x="3984597" y="5682182"/>
              <a:ext cx="376270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0800000">
              <a:off x="3606741" y="5682183"/>
              <a:ext cx="377857" cy="43026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0800000">
              <a:off x="3228884" y="5682183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grpSp>
        <p:nvGrpSpPr>
          <p:cNvPr id="19460" name="Group 40"/>
          <p:cNvGrpSpPr>
            <a:grpSpLocks/>
          </p:cNvGrpSpPr>
          <p:nvPr/>
        </p:nvGrpSpPr>
        <p:grpSpPr bwMode="auto">
          <a:xfrm>
            <a:off x="5951537" y="2146300"/>
            <a:ext cx="338138" cy="312738"/>
            <a:chOff x="2832842" y="1843522"/>
            <a:chExt cx="1364974" cy="1336813"/>
          </a:xfrm>
        </p:grpSpPr>
        <p:sp>
          <p:nvSpPr>
            <p:cNvPr id="19524" name="Oval 22"/>
            <p:cNvSpPr>
              <a:spLocks noChangeArrowheads="1"/>
            </p:cNvSpPr>
            <p:nvPr/>
          </p:nvSpPr>
          <p:spPr bwMode="auto">
            <a:xfrm>
              <a:off x="2832842" y="1843522"/>
              <a:ext cx="1364974" cy="1336813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3339101" y="1979239"/>
              <a:ext cx="352456" cy="1038236"/>
            </a:xfrm>
            <a:custGeom>
              <a:avLst/>
              <a:gdLst>
                <a:gd name="connsiteX0" fmla="*/ 222106 w 864968"/>
                <a:gd name="connsiteY0" fmla="*/ 0 h 2429691"/>
                <a:gd name="connsiteX1" fmla="*/ 862186 w 864968"/>
                <a:gd name="connsiteY1" fmla="*/ 352697 h 2429691"/>
                <a:gd name="connsiteX2" fmla="*/ 38 w 864968"/>
                <a:gd name="connsiteY2" fmla="*/ 718457 h 2429691"/>
                <a:gd name="connsiteX3" fmla="*/ 822998 w 864968"/>
                <a:gd name="connsiteY3" fmla="*/ 1071154 h 2429691"/>
                <a:gd name="connsiteX4" fmla="*/ 39226 w 864968"/>
                <a:gd name="connsiteY4" fmla="*/ 1358537 h 2429691"/>
                <a:gd name="connsiteX5" fmla="*/ 836061 w 864968"/>
                <a:gd name="connsiteY5" fmla="*/ 1658983 h 2429691"/>
                <a:gd name="connsiteX6" fmla="*/ 91478 w 864968"/>
                <a:gd name="connsiteY6" fmla="*/ 1998617 h 2429691"/>
                <a:gd name="connsiteX7" fmla="*/ 483363 w 864968"/>
                <a:gd name="connsiteY7" fmla="*/ 2194560 h 2429691"/>
                <a:gd name="connsiteX8" fmla="*/ 535615 w 864968"/>
                <a:gd name="connsiteY8" fmla="*/ 2429691 h 2429691"/>
                <a:gd name="connsiteX9" fmla="*/ 535615 w 864968"/>
                <a:gd name="connsiteY9" fmla="*/ 2429691 h 242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968" h="2429691">
                  <a:moveTo>
                    <a:pt x="222106" y="0"/>
                  </a:moveTo>
                  <a:cubicBezTo>
                    <a:pt x="560651" y="116477"/>
                    <a:pt x="899197" y="232954"/>
                    <a:pt x="862186" y="352697"/>
                  </a:cubicBezTo>
                  <a:cubicBezTo>
                    <a:pt x="825175" y="472440"/>
                    <a:pt x="6569" y="598714"/>
                    <a:pt x="38" y="718457"/>
                  </a:cubicBezTo>
                  <a:cubicBezTo>
                    <a:pt x="-6493" y="838200"/>
                    <a:pt x="816467" y="964474"/>
                    <a:pt x="822998" y="1071154"/>
                  </a:cubicBezTo>
                  <a:cubicBezTo>
                    <a:pt x="829529" y="1177834"/>
                    <a:pt x="37049" y="1260566"/>
                    <a:pt x="39226" y="1358537"/>
                  </a:cubicBezTo>
                  <a:cubicBezTo>
                    <a:pt x="41403" y="1456508"/>
                    <a:pt x="827352" y="1552303"/>
                    <a:pt x="836061" y="1658983"/>
                  </a:cubicBezTo>
                  <a:cubicBezTo>
                    <a:pt x="844770" y="1765663"/>
                    <a:pt x="150261" y="1909354"/>
                    <a:pt x="91478" y="1998617"/>
                  </a:cubicBezTo>
                  <a:cubicBezTo>
                    <a:pt x="32695" y="2087880"/>
                    <a:pt x="409340" y="2122714"/>
                    <a:pt x="483363" y="2194560"/>
                  </a:cubicBezTo>
                  <a:cubicBezTo>
                    <a:pt x="557386" y="2266406"/>
                    <a:pt x="535615" y="2429691"/>
                    <a:pt x="535615" y="2429691"/>
                  </a:cubicBezTo>
                  <a:lnTo>
                    <a:pt x="535615" y="242969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grpSp>
        <p:nvGrpSpPr>
          <p:cNvPr id="19461" name="Group 43"/>
          <p:cNvGrpSpPr>
            <a:grpSpLocks/>
          </p:cNvGrpSpPr>
          <p:nvPr/>
        </p:nvGrpSpPr>
        <p:grpSpPr bwMode="auto">
          <a:xfrm>
            <a:off x="5951537" y="2917825"/>
            <a:ext cx="338138" cy="312738"/>
            <a:chOff x="2832842" y="1843522"/>
            <a:chExt cx="1364974" cy="1336813"/>
          </a:xfrm>
        </p:grpSpPr>
        <p:sp>
          <p:nvSpPr>
            <p:cNvPr id="19522" name="Oval 22"/>
            <p:cNvSpPr>
              <a:spLocks noChangeArrowheads="1"/>
            </p:cNvSpPr>
            <p:nvPr/>
          </p:nvSpPr>
          <p:spPr bwMode="auto">
            <a:xfrm>
              <a:off x="2832842" y="1843522"/>
              <a:ext cx="1364974" cy="1336813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3339101" y="1979239"/>
              <a:ext cx="352456" cy="1038236"/>
            </a:xfrm>
            <a:custGeom>
              <a:avLst/>
              <a:gdLst>
                <a:gd name="connsiteX0" fmla="*/ 222106 w 864968"/>
                <a:gd name="connsiteY0" fmla="*/ 0 h 2429691"/>
                <a:gd name="connsiteX1" fmla="*/ 862186 w 864968"/>
                <a:gd name="connsiteY1" fmla="*/ 352697 h 2429691"/>
                <a:gd name="connsiteX2" fmla="*/ 38 w 864968"/>
                <a:gd name="connsiteY2" fmla="*/ 718457 h 2429691"/>
                <a:gd name="connsiteX3" fmla="*/ 822998 w 864968"/>
                <a:gd name="connsiteY3" fmla="*/ 1071154 h 2429691"/>
                <a:gd name="connsiteX4" fmla="*/ 39226 w 864968"/>
                <a:gd name="connsiteY4" fmla="*/ 1358537 h 2429691"/>
                <a:gd name="connsiteX5" fmla="*/ 836061 w 864968"/>
                <a:gd name="connsiteY5" fmla="*/ 1658983 h 2429691"/>
                <a:gd name="connsiteX6" fmla="*/ 91478 w 864968"/>
                <a:gd name="connsiteY6" fmla="*/ 1998617 h 2429691"/>
                <a:gd name="connsiteX7" fmla="*/ 483363 w 864968"/>
                <a:gd name="connsiteY7" fmla="*/ 2194560 h 2429691"/>
                <a:gd name="connsiteX8" fmla="*/ 535615 w 864968"/>
                <a:gd name="connsiteY8" fmla="*/ 2429691 h 2429691"/>
                <a:gd name="connsiteX9" fmla="*/ 535615 w 864968"/>
                <a:gd name="connsiteY9" fmla="*/ 2429691 h 242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968" h="2429691">
                  <a:moveTo>
                    <a:pt x="222106" y="0"/>
                  </a:moveTo>
                  <a:cubicBezTo>
                    <a:pt x="560651" y="116477"/>
                    <a:pt x="899197" y="232954"/>
                    <a:pt x="862186" y="352697"/>
                  </a:cubicBezTo>
                  <a:cubicBezTo>
                    <a:pt x="825175" y="472440"/>
                    <a:pt x="6569" y="598714"/>
                    <a:pt x="38" y="718457"/>
                  </a:cubicBezTo>
                  <a:cubicBezTo>
                    <a:pt x="-6493" y="838200"/>
                    <a:pt x="816467" y="964474"/>
                    <a:pt x="822998" y="1071154"/>
                  </a:cubicBezTo>
                  <a:cubicBezTo>
                    <a:pt x="829529" y="1177834"/>
                    <a:pt x="37049" y="1260566"/>
                    <a:pt x="39226" y="1358537"/>
                  </a:cubicBezTo>
                  <a:cubicBezTo>
                    <a:pt x="41403" y="1456508"/>
                    <a:pt x="827352" y="1552303"/>
                    <a:pt x="836061" y="1658983"/>
                  </a:cubicBezTo>
                  <a:cubicBezTo>
                    <a:pt x="844770" y="1765663"/>
                    <a:pt x="150261" y="1909354"/>
                    <a:pt x="91478" y="1998617"/>
                  </a:cubicBezTo>
                  <a:cubicBezTo>
                    <a:pt x="32695" y="2087880"/>
                    <a:pt x="409340" y="2122714"/>
                    <a:pt x="483363" y="2194560"/>
                  </a:cubicBezTo>
                  <a:cubicBezTo>
                    <a:pt x="557386" y="2266406"/>
                    <a:pt x="535615" y="2429691"/>
                    <a:pt x="535615" y="2429691"/>
                  </a:cubicBezTo>
                  <a:lnTo>
                    <a:pt x="535615" y="242969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grpSp>
        <p:nvGrpSpPr>
          <p:cNvPr id="19462" name="Group 46"/>
          <p:cNvGrpSpPr>
            <a:grpSpLocks/>
          </p:cNvGrpSpPr>
          <p:nvPr/>
        </p:nvGrpSpPr>
        <p:grpSpPr bwMode="auto">
          <a:xfrm>
            <a:off x="5940425" y="3673475"/>
            <a:ext cx="338137" cy="312738"/>
            <a:chOff x="2832842" y="1843522"/>
            <a:chExt cx="1364974" cy="1336813"/>
          </a:xfrm>
        </p:grpSpPr>
        <p:sp>
          <p:nvSpPr>
            <p:cNvPr id="19520" name="Oval 22"/>
            <p:cNvSpPr>
              <a:spLocks noChangeArrowheads="1"/>
            </p:cNvSpPr>
            <p:nvPr/>
          </p:nvSpPr>
          <p:spPr bwMode="auto">
            <a:xfrm>
              <a:off x="2832842" y="1843522"/>
              <a:ext cx="1364974" cy="1336813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3339099" y="1979239"/>
              <a:ext cx="352461" cy="1038236"/>
            </a:xfrm>
            <a:custGeom>
              <a:avLst/>
              <a:gdLst>
                <a:gd name="connsiteX0" fmla="*/ 222106 w 864968"/>
                <a:gd name="connsiteY0" fmla="*/ 0 h 2429691"/>
                <a:gd name="connsiteX1" fmla="*/ 862186 w 864968"/>
                <a:gd name="connsiteY1" fmla="*/ 352697 h 2429691"/>
                <a:gd name="connsiteX2" fmla="*/ 38 w 864968"/>
                <a:gd name="connsiteY2" fmla="*/ 718457 h 2429691"/>
                <a:gd name="connsiteX3" fmla="*/ 822998 w 864968"/>
                <a:gd name="connsiteY3" fmla="*/ 1071154 h 2429691"/>
                <a:gd name="connsiteX4" fmla="*/ 39226 w 864968"/>
                <a:gd name="connsiteY4" fmla="*/ 1358537 h 2429691"/>
                <a:gd name="connsiteX5" fmla="*/ 836061 w 864968"/>
                <a:gd name="connsiteY5" fmla="*/ 1658983 h 2429691"/>
                <a:gd name="connsiteX6" fmla="*/ 91478 w 864968"/>
                <a:gd name="connsiteY6" fmla="*/ 1998617 h 2429691"/>
                <a:gd name="connsiteX7" fmla="*/ 483363 w 864968"/>
                <a:gd name="connsiteY7" fmla="*/ 2194560 h 2429691"/>
                <a:gd name="connsiteX8" fmla="*/ 535615 w 864968"/>
                <a:gd name="connsiteY8" fmla="*/ 2429691 h 2429691"/>
                <a:gd name="connsiteX9" fmla="*/ 535615 w 864968"/>
                <a:gd name="connsiteY9" fmla="*/ 2429691 h 242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968" h="2429691">
                  <a:moveTo>
                    <a:pt x="222106" y="0"/>
                  </a:moveTo>
                  <a:cubicBezTo>
                    <a:pt x="560651" y="116477"/>
                    <a:pt x="899197" y="232954"/>
                    <a:pt x="862186" y="352697"/>
                  </a:cubicBezTo>
                  <a:cubicBezTo>
                    <a:pt x="825175" y="472440"/>
                    <a:pt x="6569" y="598714"/>
                    <a:pt x="38" y="718457"/>
                  </a:cubicBezTo>
                  <a:cubicBezTo>
                    <a:pt x="-6493" y="838200"/>
                    <a:pt x="816467" y="964474"/>
                    <a:pt x="822998" y="1071154"/>
                  </a:cubicBezTo>
                  <a:cubicBezTo>
                    <a:pt x="829529" y="1177834"/>
                    <a:pt x="37049" y="1260566"/>
                    <a:pt x="39226" y="1358537"/>
                  </a:cubicBezTo>
                  <a:cubicBezTo>
                    <a:pt x="41403" y="1456508"/>
                    <a:pt x="827352" y="1552303"/>
                    <a:pt x="836061" y="1658983"/>
                  </a:cubicBezTo>
                  <a:cubicBezTo>
                    <a:pt x="844770" y="1765663"/>
                    <a:pt x="150261" y="1909354"/>
                    <a:pt x="91478" y="1998617"/>
                  </a:cubicBezTo>
                  <a:cubicBezTo>
                    <a:pt x="32695" y="2087880"/>
                    <a:pt x="409340" y="2122714"/>
                    <a:pt x="483363" y="2194560"/>
                  </a:cubicBezTo>
                  <a:cubicBezTo>
                    <a:pt x="557386" y="2266406"/>
                    <a:pt x="535615" y="2429691"/>
                    <a:pt x="535615" y="2429691"/>
                  </a:cubicBezTo>
                  <a:lnTo>
                    <a:pt x="535615" y="242969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1936750" y="1739900"/>
            <a:ext cx="2697162" cy="2736850"/>
            <a:chOff x="3259213" y="1676400"/>
            <a:chExt cx="2696335" cy="2736114"/>
          </a:xfrm>
        </p:grpSpPr>
        <p:sp>
          <p:nvSpPr>
            <p:cNvPr id="101" name="Rectangle 100"/>
            <p:cNvSpPr/>
            <p:nvPr/>
          </p:nvSpPr>
          <p:spPr>
            <a:xfrm>
              <a:off x="3259213" y="2830203"/>
              <a:ext cx="380883" cy="3856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632161" y="2830203"/>
              <a:ext cx="380883" cy="3856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013044" y="2830203"/>
              <a:ext cx="382471" cy="3856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395514" y="2830203"/>
              <a:ext cx="380883" cy="3856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790680" y="2830203"/>
              <a:ext cx="380883" cy="3856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192195" y="2830203"/>
              <a:ext cx="382470" cy="3856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574665" y="2830203"/>
              <a:ext cx="380883" cy="38565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259213" y="2446131"/>
              <a:ext cx="380883" cy="384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632161" y="2446131"/>
              <a:ext cx="380883" cy="384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013044" y="2446131"/>
              <a:ext cx="382471" cy="384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395514" y="2446131"/>
              <a:ext cx="380883" cy="384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790680" y="2446131"/>
              <a:ext cx="380883" cy="384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192195" y="2446131"/>
              <a:ext cx="382470" cy="384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574665" y="2446131"/>
              <a:ext cx="380883" cy="384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259213" y="1676400"/>
              <a:ext cx="380883" cy="384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632161" y="1676400"/>
              <a:ext cx="380883" cy="384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013044" y="1676400"/>
              <a:ext cx="382471" cy="384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395514" y="1676400"/>
              <a:ext cx="380883" cy="384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790680" y="1676400"/>
              <a:ext cx="380883" cy="384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192195" y="1676400"/>
              <a:ext cx="382470" cy="384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574665" y="1676400"/>
              <a:ext cx="380883" cy="384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259213" y="2060472"/>
              <a:ext cx="380883" cy="38565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632161" y="2060472"/>
              <a:ext cx="380883" cy="38565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013044" y="2060472"/>
              <a:ext cx="382471" cy="38565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395514" y="2060472"/>
              <a:ext cx="380883" cy="3856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790680" y="2060472"/>
              <a:ext cx="380883" cy="3856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192195" y="2060472"/>
              <a:ext cx="382470" cy="3856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574665" y="2060472"/>
              <a:ext cx="380883" cy="3856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259213" y="3239667"/>
              <a:ext cx="380883" cy="384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632161" y="3239667"/>
              <a:ext cx="380883" cy="384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013044" y="3239667"/>
              <a:ext cx="382471" cy="384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395514" y="3239667"/>
              <a:ext cx="380883" cy="384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790680" y="3239667"/>
              <a:ext cx="380883" cy="384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192195" y="3239667"/>
              <a:ext cx="382470" cy="384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574665" y="3239667"/>
              <a:ext cx="380883" cy="384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259213" y="3642784"/>
              <a:ext cx="380883" cy="38565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632161" y="3642784"/>
              <a:ext cx="380883" cy="38565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013044" y="3642784"/>
              <a:ext cx="382471" cy="38565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395514" y="3642784"/>
              <a:ext cx="380883" cy="38565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90680" y="3642784"/>
              <a:ext cx="380883" cy="38565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192195" y="3642784"/>
              <a:ext cx="382470" cy="38565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574665" y="3642784"/>
              <a:ext cx="380883" cy="38565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259213" y="4028442"/>
              <a:ext cx="380883" cy="384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32161" y="4028442"/>
              <a:ext cx="380883" cy="384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013044" y="4028442"/>
              <a:ext cx="382471" cy="384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395514" y="4028442"/>
              <a:ext cx="380883" cy="384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790680" y="4028442"/>
              <a:ext cx="380883" cy="384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92195" y="4028442"/>
              <a:ext cx="382470" cy="384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574665" y="4028442"/>
              <a:ext cx="380883" cy="384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cxnSp>
        <p:nvCxnSpPr>
          <p:cNvPr id="111" name="Straight Arrow Connector 110"/>
          <p:cNvCxnSpPr>
            <a:endCxn id="39" idx="0"/>
          </p:cNvCxnSpPr>
          <p:nvPr/>
        </p:nvCxnSpPr>
        <p:spPr>
          <a:xfrm flipV="1">
            <a:off x="1849437" y="2306638"/>
            <a:ext cx="5313363" cy="1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endCxn id="37" idx="0"/>
          </p:cNvCxnSpPr>
          <p:nvPr/>
        </p:nvCxnSpPr>
        <p:spPr>
          <a:xfrm flipV="1">
            <a:off x="1849437" y="3074988"/>
            <a:ext cx="5313363" cy="1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endCxn id="35" idx="0"/>
          </p:cNvCxnSpPr>
          <p:nvPr/>
        </p:nvCxnSpPr>
        <p:spPr>
          <a:xfrm flipV="1">
            <a:off x="1849437" y="3829050"/>
            <a:ext cx="5313363" cy="69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467" name="TextBox 170"/>
          <p:cNvSpPr txBox="1">
            <a:spLocks noChangeArrowheads="1"/>
          </p:cNvSpPr>
          <p:nvPr/>
        </p:nvSpPr>
        <p:spPr bwMode="auto">
          <a:xfrm>
            <a:off x="4318000" y="5867400"/>
            <a:ext cx="55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56225" y="6097588"/>
            <a:ext cx="1268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ELL Format</a:t>
            </a:r>
          </a:p>
        </p:txBody>
      </p:sp>
      <p:sp>
        <p:nvSpPr>
          <p:cNvPr id="19469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Palatino"/>
              <a:buNone/>
            </a:pPr>
            <a:r>
              <a:rPr lang="en-US" altLang="en-US" sz="1200" smtClean="0">
                <a:latin typeface="Palatino"/>
              </a:rPr>
              <a:t>©Wen-mei W. Hwu and David Kirk/NVIDIA, 2010-2016</a:t>
            </a:r>
            <a:endParaRPr lang="en-US" altLang="en-US" sz="1200">
              <a:latin typeface="Palatino"/>
            </a:endParaRPr>
          </a:p>
        </p:txBody>
      </p:sp>
      <p:sp>
        <p:nvSpPr>
          <p:cNvPr id="1947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69F356B-38B9-4A12-8DED-670D98B2D1CB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16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6967" y="1412776"/>
            <a:ext cx="9170967" cy="40010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SpMV_ELL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num_rows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float *data, </a:t>
            </a:r>
          </a:p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col_index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num_elem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float *x, float *y) {</a:t>
            </a:r>
          </a:p>
          <a:p>
            <a:pPr>
              <a:defRPr/>
            </a:pPr>
            <a:r>
              <a:rPr lang="en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2.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3. 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(row &lt;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num_rows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4.   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dot = 0;</a:t>
            </a:r>
          </a:p>
          <a:p>
            <a:pPr>
              <a:defRPr/>
            </a:pPr>
            <a:r>
              <a:rPr lang="nn-N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5.    </a:t>
            </a:r>
            <a:r>
              <a:rPr lang="nn-NO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nn-N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(int i = 0; i &lt; num_elem; i++) {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6.     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dot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+= data[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row+i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num_rows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]*x[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col_index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row+i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num_rows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]];</a:t>
            </a:r>
          </a:p>
          <a:p>
            <a:pPr>
              <a:defRPr/>
            </a:pPr>
            <a:r>
              <a:rPr lang="en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7.   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y[row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= dot;</a:t>
            </a:r>
          </a:p>
          <a:p>
            <a:pPr>
              <a:defRPr/>
            </a:pPr>
            <a:r>
              <a:rPr lang="en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parallel SpMV/ELL kernel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Coalescing with ELL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 rot="5400000">
            <a:off x="304800" y="2411760"/>
            <a:ext cx="2057400" cy="533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Thread 0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 rot="5400000">
            <a:off x="838200" y="2411760"/>
            <a:ext cx="2057400" cy="533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Thread 1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 rot="5400000">
            <a:off x="1905000" y="2411760"/>
            <a:ext cx="2057400" cy="533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Thread 3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 rot="5400000">
            <a:off x="1371600" y="2411760"/>
            <a:ext cx="2057400" cy="533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Thread 2</a:t>
            </a:r>
          </a:p>
        </p:txBody>
      </p:sp>
      <p:cxnSp>
        <p:nvCxnSpPr>
          <p:cNvPr id="23576" name="Straight Arrow Connector 24"/>
          <p:cNvCxnSpPr>
            <a:cxnSpLocks noChangeShapeType="1"/>
            <a:endCxn id="23560" idx="0"/>
          </p:cNvCxnSpPr>
          <p:nvPr/>
        </p:nvCxnSpPr>
        <p:spPr bwMode="auto">
          <a:xfrm flipH="1">
            <a:off x="1100958" y="3708748"/>
            <a:ext cx="119832" cy="6080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7" name="Straight Arrow Connector 26"/>
          <p:cNvCxnSpPr>
            <a:cxnSpLocks noChangeShapeType="1"/>
            <a:stCxn id="23557" idx="3"/>
            <a:endCxn id="23561" idx="0"/>
          </p:cNvCxnSpPr>
          <p:nvPr/>
        </p:nvCxnSpPr>
        <p:spPr bwMode="auto">
          <a:xfrm flipH="1">
            <a:off x="1849866" y="3707160"/>
            <a:ext cx="17034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8" name="Straight Arrow Connector 29"/>
          <p:cNvCxnSpPr>
            <a:cxnSpLocks noChangeShapeType="1"/>
            <a:stCxn id="23559" idx="3"/>
            <a:endCxn id="23562" idx="0"/>
          </p:cNvCxnSpPr>
          <p:nvPr/>
        </p:nvCxnSpPr>
        <p:spPr bwMode="auto">
          <a:xfrm>
            <a:off x="2400300" y="3707160"/>
            <a:ext cx="198473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9" name="Straight Arrow Connector 31"/>
          <p:cNvCxnSpPr>
            <a:cxnSpLocks noChangeShapeType="1"/>
            <a:stCxn id="23558" idx="3"/>
            <a:endCxn id="23563" idx="0"/>
          </p:cNvCxnSpPr>
          <p:nvPr/>
        </p:nvCxnSpPr>
        <p:spPr bwMode="auto">
          <a:xfrm>
            <a:off x="2933700" y="3707160"/>
            <a:ext cx="413981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726504" y="4316760"/>
            <a:ext cx="8237984" cy="1524000"/>
            <a:chOff x="726504" y="4316760"/>
            <a:chExt cx="8382000" cy="1524000"/>
          </a:xfrm>
        </p:grpSpPr>
        <p:sp>
          <p:nvSpPr>
            <p:cNvPr id="23560" name="Rectangle 7"/>
            <p:cNvSpPr>
              <a:spLocks noChangeArrowheads="1"/>
            </p:cNvSpPr>
            <p:nvPr/>
          </p:nvSpPr>
          <p:spPr bwMode="auto">
            <a:xfrm>
              <a:off x="726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561" name="Rectangle 8"/>
            <p:cNvSpPr>
              <a:spLocks noChangeArrowheads="1"/>
            </p:cNvSpPr>
            <p:nvPr/>
          </p:nvSpPr>
          <p:spPr bwMode="auto">
            <a:xfrm>
              <a:off x="1488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23562" name="Rectangle 9"/>
            <p:cNvSpPr>
              <a:spLocks noChangeArrowheads="1"/>
            </p:cNvSpPr>
            <p:nvPr/>
          </p:nvSpPr>
          <p:spPr bwMode="auto">
            <a:xfrm>
              <a:off x="2250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3563" name="Rectangle 10"/>
            <p:cNvSpPr>
              <a:spLocks noChangeArrowheads="1"/>
            </p:cNvSpPr>
            <p:nvPr/>
          </p:nvSpPr>
          <p:spPr bwMode="auto">
            <a:xfrm>
              <a:off x="3012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564" name="Rectangle 11"/>
            <p:cNvSpPr>
              <a:spLocks noChangeArrowheads="1"/>
            </p:cNvSpPr>
            <p:nvPr/>
          </p:nvSpPr>
          <p:spPr bwMode="auto">
            <a:xfrm>
              <a:off x="3774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565" name="Rectangle 12"/>
            <p:cNvSpPr>
              <a:spLocks noChangeArrowheads="1"/>
            </p:cNvSpPr>
            <p:nvPr/>
          </p:nvSpPr>
          <p:spPr bwMode="auto">
            <a:xfrm>
              <a:off x="4536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23566" name="Rectangle 13"/>
            <p:cNvSpPr>
              <a:spLocks noChangeArrowheads="1"/>
            </p:cNvSpPr>
            <p:nvPr/>
          </p:nvSpPr>
          <p:spPr bwMode="auto">
            <a:xfrm>
              <a:off x="5298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567" name="Rectangle 14"/>
            <p:cNvSpPr>
              <a:spLocks noChangeArrowheads="1"/>
            </p:cNvSpPr>
            <p:nvPr/>
          </p:nvSpPr>
          <p:spPr bwMode="auto">
            <a:xfrm>
              <a:off x="6060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568" name="Rectangle 15"/>
            <p:cNvSpPr>
              <a:spLocks noChangeArrowheads="1"/>
            </p:cNvSpPr>
            <p:nvPr/>
          </p:nvSpPr>
          <p:spPr bwMode="auto">
            <a:xfrm>
              <a:off x="726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569" name="Rectangle 16"/>
            <p:cNvSpPr>
              <a:spLocks noChangeArrowheads="1"/>
            </p:cNvSpPr>
            <p:nvPr/>
          </p:nvSpPr>
          <p:spPr bwMode="auto">
            <a:xfrm>
              <a:off x="1488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23570" name="Rectangle 17"/>
            <p:cNvSpPr>
              <a:spLocks noChangeArrowheads="1"/>
            </p:cNvSpPr>
            <p:nvPr/>
          </p:nvSpPr>
          <p:spPr bwMode="auto">
            <a:xfrm>
              <a:off x="2250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571" name="Rectangle 18"/>
            <p:cNvSpPr>
              <a:spLocks noChangeArrowheads="1"/>
            </p:cNvSpPr>
            <p:nvPr/>
          </p:nvSpPr>
          <p:spPr bwMode="auto">
            <a:xfrm>
              <a:off x="3012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572" name="Rectangle 19"/>
            <p:cNvSpPr>
              <a:spLocks noChangeArrowheads="1"/>
            </p:cNvSpPr>
            <p:nvPr/>
          </p:nvSpPr>
          <p:spPr bwMode="auto">
            <a:xfrm>
              <a:off x="3774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3573" name="Rectangle 20"/>
            <p:cNvSpPr>
              <a:spLocks noChangeArrowheads="1"/>
            </p:cNvSpPr>
            <p:nvPr/>
          </p:nvSpPr>
          <p:spPr bwMode="auto">
            <a:xfrm>
              <a:off x="4536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23574" name="Rectangle 21"/>
            <p:cNvSpPr>
              <a:spLocks noChangeArrowheads="1"/>
            </p:cNvSpPr>
            <p:nvPr/>
          </p:nvSpPr>
          <p:spPr bwMode="auto">
            <a:xfrm>
              <a:off x="5298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3575" name="Rectangle 22"/>
            <p:cNvSpPr>
              <a:spLocks noChangeArrowheads="1"/>
            </p:cNvSpPr>
            <p:nvPr/>
          </p:nvSpPr>
          <p:spPr bwMode="auto">
            <a:xfrm>
              <a:off x="6060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581" name="Rectangle 34"/>
            <p:cNvSpPr>
              <a:spLocks noChangeArrowheads="1"/>
            </p:cNvSpPr>
            <p:nvPr/>
          </p:nvSpPr>
          <p:spPr bwMode="auto">
            <a:xfrm>
              <a:off x="6822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23582" name="Rectangle 35"/>
            <p:cNvSpPr>
              <a:spLocks noChangeArrowheads="1"/>
            </p:cNvSpPr>
            <p:nvPr/>
          </p:nvSpPr>
          <p:spPr bwMode="auto">
            <a:xfrm>
              <a:off x="7584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23583" name="Rectangle 36"/>
            <p:cNvSpPr>
              <a:spLocks noChangeArrowheads="1"/>
            </p:cNvSpPr>
            <p:nvPr/>
          </p:nvSpPr>
          <p:spPr bwMode="auto">
            <a:xfrm>
              <a:off x="8346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584" name="Rectangle 37"/>
            <p:cNvSpPr>
              <a:spLocks noChangeArrowheads="1"/>
            </p:cNvSpPr>
            <p:nvPr/>
          </p:nvSpPr>
          <p:spPr bwMode="auto">
            <a:xfrm>
              <a:off x="6822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23585" name="Rectangle 38"/>
            <p:cNvSpPr>
              <a:spLocks noChangeArrowheads="1"/>
            </p:cNvSpPr>
            <p:nvPr/>
          </p:nvSpPr>
          <p:spPr bwMode="auto">
            <a:xfrm>
              <a:off x="8346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586" name="Rectangle 39"/>
            <p:cNvSpPr>
              <a:spLocks noChangeArrowheads="1"/>
            </p:cNvSpPr>
            <p:nvPr/>
          </p:nvSpPr>
          <p:spPr bwMode="auto">
            <a:xfrm>
              <a:off x="7584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</a:rPr>
                <a:t>*</a:t>
              </a:r>
            </a:p>
          </p:txBody>
        </p:sp>
      </p:grpSp>
      <p:sp>
        <p:nvSpPr>
          <p:cNvPr id="23587" name="TextBox 40"/>
          <p:cNvSpPr txBox="1">
            <a:spLocks noChangeArrowheads="1"/>
          </p:cNvSpPr>
          <p:nvPr/>
        </p:nvSpPr>
        <p:spPr bwMode="auto">
          <a:xfrm>
            <a:off x="28967" y="4365104"/>
            <a:ext cx="6832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</a:defRPr>
            </a:lvl2pPr>
            <a:lvl3pPr>
              <a:defRPr sz="20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1"/>
                </a:solidFill>
                <a:latin typeface="+mj-lt"/>
              </a:rPr>
              <a:t>data</a:t>
            </a:r>
          </a:p>
        </p:txBody>
      </p:sp>
      <p:sp>
        <p:nvSpPr>
          <p:cNvPr id="23588" name="TextBox 41"/>
          <p:cNvSpPr txBox="1">
            <a:spLocks noChangeArrowheads="1"/>
          </p:cNvSpPr>
          <p:nvPr/>
        </p:nvSpPr>
        <p:spPr bwMode="auto">
          <a:xfrm>
            <a:off x="107504" y="5773779"/>
            <a:ext cx="126989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</a:defRPr>
            </a:lvl2pPr>
            <a:lvl3pPr>
              <a:defRPr sz="20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c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ol_index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703762" y="1602512"/>
            <a:ext cx="630238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270625" y="1602512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495925" y="3126512"/>
            <a:ext cx="630237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270625" y="3126512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086600" y="3126512"/>
            <a:ext cx="630237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4572000" y="1450112"/>
            <a:ext cx="3309937" cy="2406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486400" y="1602512"/>
            <a:ext cx="630237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086600" y="1602512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4703762" y="2383562"/>
            <a:ext cx="630238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270625" y="2383562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486400" y="2383562"/>
            <a:ext cx="630237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7086600" y="2383562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703762" y="3126512"/>
            <a:ext cx="630238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51520" y="3284984"/>
          <a:ext cx="8310563" cy="1482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18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42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Nonzero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values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data[7]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Column indices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col_index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[7]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indices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row_index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[7]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46B1C4F-3864-40DC-8A49-983E95FBB75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4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(COO) format</a:t>
            </a:r>
          </a:p>
        </p:txBody>
      </p:sp>
      <p:sp>
        <p:nvSpPr>
          <p:cNvPr id="24628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Explicitly list the column and row indices for every non-zero element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To learn the key techniques for compacting input data in parallel sparse methods for reduced consumption of memory bandwidth</a:t>
            </a:r>
          </a:p>
          <a:p>
            <a:pPr lvl="1"/>
            <a:r>
              <a:rPr lang="en-US" altLang="en-US" smtClean="0"/>
              <a:t>better utilization of on-chip memory</a:t>
            </a:r>
          </a:p>
          <a:p>
            <a:pPr lvl="1"/>
            <a:r>
              <a:rPr lang="en-US" altLang="en-US" smtClean="0"/>
              <a:t>fewer bytes transferred to on-chip memory</a:t>
            </a:r>
          </a:p>
          <a:p>
            <a:pPr lvl="1"/>
            <a:r>
              <a:rPr lang="en-US" altLang="en-US" smtClean="0"/>
              <a:t>retaining regularity</a:t>
            </a:r>
          </a:p>
          <a:p>
            <a:pPr lvl="1"/>
            <a:endParaRPr lang="en-US" altLang="en-US" smtClean="0"/>
          </a:p>
        </p:txBody>
      </p:sp>
      <p:sp>
        <p:nvSpPr>
          <p:cNvPr id="512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Palatino"/>
              <a:buNone/>
            </a:pPr>
            <a:r>
              <a:rPr lang="en-US" altLang="en-US" sz="1200" smtClean="0">
                <a:latin typeface="Palatino"/>
              </a:rPr>
              <a:t>©Wen-mei W. Hwu and David Kirk/NVIDIA, 2010-2016</a:t>
            </a:r>
            <a:endParaRPr lang="en-US" altLang="en-US" sz="1200">
              <a:latin typeface="Palatino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6E42F09-DBE9-4498-8358-25B4BAF45A1E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65893" y="1628800"/>
          <a:ext cx="8310563" cy="1482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18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442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Nonzero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values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data[7]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Column indices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col_index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[7]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indices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row_index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[7]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71759" y="3835797"/>
          <a:ext cx="7834312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1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90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Nonzero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values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data[7]</a:t>
                      </a: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Column indices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col_index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[7]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indices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row_index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[7]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4" marB="4570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 Allows Reordering of  Elements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20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133600"/>
            <a:ext cx="834074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1.    for (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num_elem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row++)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2.      y[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row_index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[i</a:t>
            </a:r>
            <a:r>
              <a:rPr lang="en-US" sz="20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]] 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+= data[i] * x[</a:t>
            </a:r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col_index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[i]];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683568" y="3717032"/>
            <a:ext cx="7720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</a:defRPr>
            </a:lvl2pPr>
            <a:lvl3pPr>
              <a:defRPr sz="20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a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sequential loop that implements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SpMV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/COO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21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>
            <a:stCxn id="326" idx="2"/>
            <a:endCxn id="128" idx="3"/>
          </p:cNvCxnSpPr>
          <p:nvPr/>
        </p:nvCxnSpPr>
        <p:spPr>
          <a:xfrm>
            <a:off x="695325" y="4144963"/>
            <a:ext cx="365125" cy="65722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0" idx="2"/>
            <a:endCxn id="127" idx="3"/>
          </p:cNvCxnSpPr>
          <p:nvPr/>
        </p:nvCxnSpPr>
        <p:spPr>
          <a:xfrm>
            <a:off x="695325" y="2630488"/>
            <a:ext cx="1017588" cy="21717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>
            <a:stCxn id="328" idx="2"/>
            <a:endCxn id="126" idx="3"/>
          </p:cNvCxnSpPr>
          <p:nvPr/>
        </p:nvCxnSpPr>
        <p:spPr>
          <a:xfrm>
            <a:off x="695325" y="3398838"/>
            <a:ext cx="1344613" cy="140335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330" idx="2"/>
            <a:endCxn id="137" idx="3"/>
          </p:cNvCxnSpPr>
          <p:nvPr/>
        </p:nvCxnSpPr>
        <p:spPr>
          <a:xfrm>
            <a:off x="695325" y="2630488"/>
            <a:ext cx="3298825" cy="21717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>
            <a:stCxn id="332" idx="2"/>
            <a:endCxn id="143" idx="3"/>
          </p:cNvCxnSpPr>
          <p:nvPr/>
        </p:nvCxnSpPr>
        <p:spPr>
          <a:xfrm>
            <a:off x="695325" y="1876425"/>
            <a:ext cx="3965575" cy="29257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>
            <a:stCxn id="332" idx="2"/>
            <a:endCxn id="90" idx="3"/>
          </p:cNvCxnSpPr>
          <p:nvPr/>
        </p:nvCxnSpPr>
        <p:spPr>
          <a:xfrm>
            <a:off x="695325" y="1876425"/>
            <a:ext cx="4292600" cy="29257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>
            <a:stCxn id="328" idx="2"/>
            <a:endCxn id="69" idx="3"/>
          </p:cNvCxnSpPr>
          <p:nvPr/>
        </p:nvCxnSpPr>
        <p:spPr>
          <a:xfrm>
            <a:off x="695325" y="3398838"/>
            <a:ext cx="5260975" cy="140176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>
            <a:stCxn id="326" idx="2"/>
            <a:endCxn id="81" idx="3"/>
          </p:cNvCxnSpPr>
          <p:nvPr/>
        </p:nvCxnSpPr>
        <p:spPr>
          <a:xfrm>
            <a:off x="695325" y="4144963"/>
            <a:ext cx="5913438" cy="660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241" idx="2"/>
            <a:endCxn id="102" idx="3"/>
          </p:cNvCxnSpPr>
          <p:nvPr/>
        </p:nvCxnSpPr>
        <p:spPr>
          <a:xfrm>
            <a:off x="685800" y="2640013"/>
            <a:ext cx="6575425" cy="216535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32" idx="2"/>
            <a:endCxn id="67" idx="3"/>
          </p:cNvCxnSpPr>
          <p:nvPr/>
        </p:nvCxnSpPr>
        <p:spPr>
          <a:xfrm>
            <a:off x="695325" y="1876425"/>
            <a:ext cx="7207250" cy="292893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26" idx="2"/>
            <a:endCxn id="131" idx="3"/>
          </p:cNvCxnSpPr>
          <p:nvPr/>
        </p:nvCxnSpPr>
        <p:spPr>
          <a:xfrm>
            <a:off x="695325" y="4144963"/>
            <a:ext cx="1985963" cy="65722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27" idx="2"/>
            <a:endCxn id="130" idx="3"/>
          </p:cNvCxnSpPr>
          <p:nvPr/>
        </p:nvCxnSpPr>
        <p:spPr>
          <a:xfrm>
            <a:off x="695325" y="3776663"/>
            <a:ext cx="1644650" cy="1025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5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COO Kernel Design</a:t>
            </a:r>
            <a:br>
              <a:rPr lang="en-US" altLang="en-US" dirty="0" smtClean="0"/>
            </a:br>
            <a:r>
              <a:rPr lang="en-US" altLang="en-US" dirty="0" smtClean="0"/>
              <a:t>Accessing Input Matrix and Vector</a:t>
            </a:r>
          </a:p>
        </p:txBody>
      </p:sp>
      <p:grpSp>
        <p:nvGrpSpPr>
          <p:cNvPr id="22543" name="Group 133"/>
          <p:cNvGrpSpPr>
            <a:grpSpLocks/>
          </p:cNvGrpSpPr>
          <p:nvPr/>
        </p:nvGrpSpPr>
        <p:grpSpPr bwMode="auto">
          <a:xfrm rot="5400000">
            <a:off x="7377112" y="2784476"/>
            <a:ext cx="2646363" cy="430212"/>
            <a:chOff x="3228884" y="5682183"/>
            <a:chExt cx="2646587" cy="430267"/>
          </a:xfrm>
        </p:grpSpPr>
        <p:sp>
          <p:nvSpPr>
            <p:cNvPr id="14" name="Rectangle 13"/>
            <p:cNvSpPr/>
            <p:nvPr/>
          </p:nvSpPr>
          <p:spPr>
            <a:xfrm rot="10800000">
              <a:off x="5497614" y="5682183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5129283" y="5682183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0800000">
              <a:off x="4751426" y="5682183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0800000">
              <a:off x="4375156" y="5682182"/>
              <a:ext cx="376270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0800000">
              <a:off x="3984597" y="5682182"/>
              <a:ext cx="376270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0800000">
              <a:off x="3606741" y="5682183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0800000">
              <a:off x="3228884" y="5682183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grpSp>
        <p:nvGrpSpPr>
          <p:cNvPr id="22544" name="Group 144"/>
          <p:cNvGrpSpPr>
            <a:grpSpLocks/>
          </p:cNvGrpSpPr>
          <p:nvPr/>
        </p:nvGrpSpPr>
        <p:grpSpPr bwMode="auto">
          <a:xfrm>
            <a:off x="896938" y="4800600"/>
            <a:ext cx="7496175" cy="385763"/>
            <a:chOff x="645619" y="2283701"/>
            <a:chExt cx="7496054" cy="386146"/>
          </a:xfrm>
        </p:grpSpPr>
        <p:grpSp>
          <p:nvGrpSpPr>
            <p:cNvPr id="22667" name="Group 117"/>
            <p:cNvGrpSpPr>
              <a:grpSpLocks/>
            </p:cNvGrpSpPr>
            <p:nvPr/>
          </p:nvGrpSpPr>
          <p:grpSpPr bwMode="auto">
            <a:xfrm rot="-5400000">
              <a:off x="5028428" y="1828598"/>
              <a:ext cx="383966" cy="1294171"/>
              <a:chOff x="2737544" y="3412447"/>
              <a:chExt cx="383966" cy="1525662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2748076" y="4168158"/>
                <a:ext cx="382968" cy="3836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748076" y="3412100"/>
                <a:ext cx="382968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748076" y="3782643"/>
                <a:ext cx="382968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749666" y="4551799"/>
                <a:ext cx="382967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2668" name="Group 134"/>
            <p:cNvGrpSpPr>
              <a:grpSpLocks/>
            </p:cNvGrpSpPr>
            <p:nvPr/>
          </p:nvGrpSpPr>
          <p:grpSpPr bwMode="auto">
            <a:xfrm>
              <a:off x="5867497" y="2288178"/>
              <a:ext cx="2274176" cy="381669"/>
              <a:chOff x="5829146" y="2290478"/>
              <a:chExt cx="2274176" cy="381669"/>
            </a:xfrm>
          </p:grpSpPr>
          <p:sp>
            <p:nvSpPr>
              <p:cNvPr id="102" name="Rectangle 101"/>
              <p:cNvSpPr/>
              <p:nvPr/>
            </p:nvSpPr>
            <p:spPr>
              <a:xfrm rot="16200000">
                <a:off x="6780764" y="2317947"/>
                <a:ext cx="381379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6200000">
                <a:off x="6453744" y="2317947"/>
                <a:ext cx="381379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 rot="16200000">
                <a:off x="5801292" y="2317947"/>
                <a:ext cx="381379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16200000">
                <a:off x="6127518" y="2318741"/>
                <a:ext cx="381379" cy="325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16200000">
                <a:off x="7080796" y="2317947"/>
                <a:ext cx="381379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16200000">
                <a:off x="7422897" y="2318741"/>
                <a:ext cx="381379" cy="325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16200000">
                <a:off x="7749123" y="2317947"/>
                <a:ext cx="381379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2669" name="Group 124"/>
            <p:cNvGrpSpPr>
              <a:grpSpLocks/>
            </p:cNvGrpSpPr>
            <p:nvPr/>
          </p:nvGrpSpPr>
          <p:grpSpPr bwMode="auto">
            <a:xfrm rot="-5400000">
              <a:off x="1591873" y="1339747"/>
              <a:ext cx="381668" cy="2274175"/>
              <a:chOff x="873660" y="1693619"/>
              <a:chExt cx="381668" cy="2680962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873071" y="2848290"/>
                <a:ext cx="382967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873071" y="2462775"/>
                <a:ext cx="382967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873071" y="1693618"/>
                <a:ext cx="382967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873071" y="2079133"/>
                <a:ext cx="382967" cy="3836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873071" y="3201990"/>
                <a:ext cx="382967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873071" y="3606219"/>
                <a:ext cx="382967" cy="3836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73071" y="3989862"/>
                <a:ext cx="382967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2670" name="Group 143"/>
            <p:cNvGrpSpPr>
              <a:grpSpLocks/>
            </p:cNvGrpSpPr>
            <p:nvPr/>
          </p:nvGrpSpPr>
          <p:grpSpPr bwMode="auto">
            <a:xfrm>
              <a:off x="2919796" y="2285999"/>
              <a:ext cx="1653528" cy="381669"/>
              <a:chOff x="2919796" y="2285999"/>
              <a:chExt cx="1653528" cy="381669"/>
            </a:xfrm>
          </p:grpSpPr>
          <p:sp>
            <p:nvSpPr>
              <p:cNvPr id="137" name="Rectangle 136"/>
              <p:cNvSpPr/>
              <p:nvPr/>
            </p:nvSpPr>
            <p:spPr>
              <a:xfrm rot="16200000">
                <a:off x="3551297" y="2313264"/>
                <a:ext cx="382967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 rot="16200000">
                <a:off x="2892495" y="2313264"/>
                <a:ext cx="382967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 rot="16200000">
                <a:off x="3218721" y="2314058"/>
                <a:ext cx="382967" cy="325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16200000">
                <a:off x="3891810" y="2314058"/>
                <a:ext cx="382967" cy="325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6200000">
                <a:off x="4218037" y="2313264"/>
                <a:ext cx="382967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</p:grpSp>
      <p:sp>
        <p:nvSpPr>
          <p:cNvPr id="22545" name="TextBox 145"/>
          <p:cNvSpPr txBox="1">
            <a:spLocks noChangeArrowheads="1"/>
          </p:cNvSpPr>
          <p:nvPr/>
        </p:nvSpPr>
        <p:spPr bwMode="auto">
          <a:xfrm>
            <a:off x="3616325" y="1303338"/>
            <a:ext cx="1717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Ax = v</a:t>
            </a:r>
          </a:p>
        </p:txBody>
      </p:sp>
      <p:grpSp>
        <p:nvGrpSpPr>
          <p:cNvPr id="22546" name="Group 146"/>
          <p:cNvGrpSpPr>
            <a:grpSpLocks/>
          </p:cNvGrpSpPr>
          <p:nvPr/>
        </p:nvGrpSpPr>
        <p:grpSpPr bwMode="auto">
          <a:xfrm>
            <a:off x="896938" y="5186363"/>
            <a:ext cx="7496175" cy="385762"/>
            <a:chOff x="645619" y="2283701"/>
            <a:chExt cx="7496054" cy="386146"/>
          </a:xfrm>
        </p:grpSpPr>
        <p:grpSp>
          <p:nvGrpSpPr>
            <p:cNvPr id="22640" name="Group 147"/>
            <p:cNvGrpSpPr>
              <a:grpSpLocks/>
            </p:cNvGrpSpPr>
            <p:nvPr/>
          </p:nvGrpSpPr>
          <p:grpSpPr bwMode="auto">
            <a:xfrm rot="-5400000">
              <a:off x="5028428" y="1828598"/>
              <a:ext cx="383966" cy="1294171"/>
              <a:chOff x="2737544" y="3412447"/>
              <a:chExt cx="383966" cy="1525662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2748076" y="4168157"/>
                <a:ext cx="382968" cy="3836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2748076" y="3412099"/>
                <a:ext cx="382968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748076" y="3782642"/>
                <a:ext cx="382968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749666" y="4551799"/>
                <a:ext cx="382969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2641" name="Group 148"/>
            <p:cNvGrpSpPr>
              <a:grpSpLocks/>
            </p:cNvGrpSpPr>
            <p:nvPr/>
          </p:nvGrpSpPr>
          <p:grpSpPr bwMode="auto">
            <a:xfrm>
              <a:off x="5867497" y="2288178"/>
              <a:ext cx="2274176" cy="381669"/>
              <a:chOff x="5829146" y="2290478"/>
              <a:chExt cx="2274176" cy="381669"/>
            </a:xfrm>
          </p:grpSpPr>
          <p:sp>
            <p:nvSpPr>
              <p:cNvPr id="164" name="Rectangle 163"/>
              <p:cNvSpPr/>
              <p:nvPr/>
            </p:nvSpPr>
            <p:spPr>
              <a:xfrm rot="16200000">
                <a:off x="6780764" y="2317947"/>
                <a:ext cx="381380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16200000">
                <a:off x="6453744" y="2317947"/>
                <a:ext cx="381380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16200000">
                <a:off x="5801291" y="2317947"/>
                <a:ext cx="381380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16200000">
                <a:off x="6127517" y="2318741"/>
                <a:ext cx="381380" cy="325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16200000">
                <a:off x="7080796" y="2317947"/>
                <a:ext cx="381380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16200000">
                <a:off x="7422896" y="2318741"/>
                <a:ext cx="381380" cy="325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16200000">
                <a:off x="7749123" y="2317947"/>
                <a:ext cx="381380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2642" name="Group 149"/>
            <p:cNvGrpSpPr>
              <a:grpSpLocks/>
            </p:cNvGrpSpPr>
            <p:nvPr/>
          </p:nvGrpSpPr>
          <p:grpSpPr bwMode="auto">
            <a:xfrm rot="-5400000">
              <a:off x="1591873" y="1339747"/>
              <a:ext cx="381668" cy="2274175"/>
              <a:chOff x="873660" y="1693619"/>
              <a:chExt cx="381668" cy="2680962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873071" y="2848291"/>
                <a:ext cx="382969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873071" y="2462776"/>
                <a:ext cx="382969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873071" y="1693620"/>
                <a:ext cx="382969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873071" y="2079134"/>
                <a:ext cx="382969" cy="3836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873071" y="3201992"/>
                <a:ext cx="382969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873071" y="3606220"/>
                <a:ext cx="382969" cy="3836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873071" y="3989863"/>
                <a:ext cx="382969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2643" name="Group 150"/>
            <p:cNvGrpSpPr>
              <a:grpSpLocks/>
            </p:cNvGrpSpPr>
            <p:nvPr/>
          </p:nvGrpSpPr>
          <p:grpSpPr bwMode="auto">
            <a:xfrm>
              <a:off x="2919796" y="2285999"/>
              <a:ext cx="1653528" cy="381669"/>
              <a:chOff x="2919796" y="2285999"/>
              <a:chExt cx="1653528" cy="381669"/>
            </a:xfrm>
          </p:grpSpPr>
          <p:sp>
            <p:nvSpPr>
              <p:cNvPr id="152" name="Rectangle 151"/>
              <p:cNvSpPr/>
              <p:nvPr/>
            </p:nvSpPr>
            <p:spPr>
              <a:xfrm rot="16200000">
                <a:off x="3551297" y="2313264"/>
                <a:ext cx="382969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16200000">
                <a:off x="2892495" y="2313264"/>
                <a:ext cx="382969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16200000">
                <a:off x="3218720" y="2314058"/>
                <a:ext cx="382969" cy="325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16200000">
                <a:off x="3891809" y="2314058"/>
                <a:ext cx="382969" cy="325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 rot="16200000">
                <a:off x="4218036" y="2313264"/>
                <a:ext cx="382969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</p:grpSp>
      <p:grpSp>
        <p:nvGrpSpPr>
          <p:cNvPr id="22547" name="Group 174"/>
          <p:cNvGrpSpPr>
            <a:grpSpLocks/>
          </p:cNvGrpSpPr>
          <p:nvPr/>
        </p:nvGrpSpPr>
        <p:grpSpPr bwMode="auto">
          <a:xfrm>
            <a:off x="896938" y="5572125"/>
            <a:ext cx="7496175" cy="387350"/>
            <a:chOff x="645619" y="2283701"/>
            <a:chExt cx="7496054" cy="386146"/>
          </a:xfrm>
        </p:grpSpPr>
        <p:grpSp>
          <p:nvGrpSpPr>
            <p:cNvPr id="22613" name="Group 175"/>
            <p:cNvGrpSpPr>
              <a:grpSpLocks/>
            </p:cNvGrpSpPr>
            <p:nvPr/>
          </p:nvGrpSpPr>
          <p:grpSpPr bwMode="auto">
            <a:xfrm rot="-5400000">
              <a:off x="5028428" y="1828598"/>
              <a:ext cx="383966" cy="1294171"/>
              <a:chOff x="2737544" y="3412447"/>
              <a:chExt cx="383966" cy="1525662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2725868" y="4168157"/>
                <a:ext cx="382981" cy="3836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2725868" y="3412100"/>
                <a:ext cx="382981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2725868" y="3782643"/>
                <a:ext cx="382981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727450" y="4551799"/>
                <a:ext cx="382981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2614" name="Group 176"/>
            <p:cNvGrpSpPr>
              <a:grpSpLocks/>
            </p:cNvGrpSpPr>
            <p:nvPr/>
          </p:nvGrpSpPr>
          <p:grpSpPr bwMode="auto">
            <a:xfrm>
              <a:off x="5867497" y="2288178"/>
              <a:ext cx="2274176" cy="381669"/>
              <a:chOff x="5829146" y="2290478"/>
              <a:chExt cx="2274176" cy="381669"/>
            </a:xfrm>
          </p:grpSpPr>
          <p:sp>
            <p:nvSpPr>
              <p:cNvPr id="192" name="Rectangle 191"/>
              <p:cNvSpPr/>
              <p:nvPr/>
            </p:nvSpPr>
            <p:spPr>
              <a:xfrm rot="16200000">
                <a:off x="6780754" y="2317938"/>
                <a:ext cx="381398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16200000">
                <a:off x="6453734" y="2317938"/>
                <a:ext cx="381398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6200000">
                <a:off x="5801282" y="2317938"/>
                <a:ext cx="381398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16200000">
                <a:off x="6127508" y="2318732"/>
                <a:ext cx="381398" cy="325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16200000">
                <a:off x="7080786" y="2317938"/>
                <a:ext cx="381398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6200000">
                <a:off x="7422887" y="2318732"/>
                <a:ext cx="381398" cy="325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16200000">
                <a:off x="7749113" y="2317938"/>
                <a:ext cx="381398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2615" name="Group 177"/>
            <p:cNvGrpSpPr>
              <a:grpSpLocks/>
            </p:cNvGrpSpPr>
            <p:nvPr/>
          </p:nvGrpSpPr>
          <p:grpSpPr bwMode="auto">
            <a:xfrm rot="-5400000">
              <a:off x="1591873" y="1339747"/>
              <a:ext cx="381668" cy="2274175"/>
              <a:chOff x="873660" y="1693619"/>
              <a:chExt cx="381668" cy="2680962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873064" y="2848290"/>
                <a:ext cx="382981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873064" y="2462776"/>
                <a:ext cx="382981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873064" y="1693619"/>
                <a:ext cx="382981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873064" y="2079133"/>
                <a:ext cx="382981" cy="3836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873064" y="3201991"/>
                <a:ext cx="382981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873064" y="3606220"/>
                <a:ext cx="382981" cy="3836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873064" y="3989862"/>
                <a:ext cx="382981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2616" name="Group 178"/>
            <p:cNvGrpSpPr>
              <a:grpSpLocks/>
            </p:cNvGrpSpPr>
            <p:nvPr/>
          </p:nvGrpSpPr>
          <p:grpSpPr bwMode="auto">
            <a:xfrm>
              <a:off x="2919796" y="2285999"/>
              <a:ext cx="1653528" cy="381669"/>
              <a:chOff x="2919796" y="2285999"/>
              <a:chExt cx="1653528" cy="381669"/>
            </a:xfrm>
          </p:grpSpPr>
          <p:sp>
            <p:nvSpPr>
              <p:cNvPr id="180" name="Rectangle 179"/>
              <p:cNvSpPr/>
              <p:nvPr/>
            </p:nvSpPr>
            <p:spPr>
              <a:xfrm rot="16200000">
                <a:off x="3551291" y="2313265"/>
                <a:ext cx="382981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16200000">
                <a:off x="2892488" y="2313265"/>
                <a:ext cx="382981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16200000">
                <a:off x="3218714" y="2314059"/>
                <a:ext cx="382981" cy="325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16200000">
                <a:off x="3891803" y="2314059"/>
                <a:ext cx="382981" cy="325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16200000">
                <a:off x="4218030" y="2313265"/>
                <a:ext cx="382981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</p:grpSp>
      <p:sp>
        <p:nvSpPr>
          <p:cNvPr id="22548" name="TextBox 202"/>
          <p:cNvSpPr txBox="1">
            <a:spLocks noChangeArrowheads="1"/>
          </p:cNvSpPr>
          <p:nvPr/>
        </p:nvSpPr>
        <p:spPr bwMode="auto">
          <a:xfrm>
            <a:off x="239713" y="4805363"/>
            <a:ext cx="59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Row</a:t>
            </a:r>
          </a:p>
        </p:txBody>
      </p:sp>
      <p:sp>
        <p:nvSpPr>
          <p:cNvPr id="22549" name="TextBox 231"/>
          <p:cNvSpPr txBox="1">
            <a:spLocks noChangeArrowheads="1"/>
          </p:cNvSpPr>
          <p:nvPr/>
        </p:nvSpPr>
        <p:spPr bwMode="auto">
          <a:xfrm>
            <a:off x="228600" y="5567363"/>
            <a:ext cx="620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Data</a:t>
            </a:r>
          </a:p>
        </p:txBody>
      </p:sp>
      <p:sp>
        <p:nvSpPr>
          <p:cNvPr id="22550" name="TextBox 232"/>
          <p:cNvSpPr txBox="1">
            <a:spLocks noChangeArrowheads="1"/>
          </p:cNvSpPr>
          <p:nvPr/>
        </p:nvSpPr>
        <p:spPr bwMode="auto">
          <a:xfrm>
            <a:off x="290513" y="5186363"/>
            <a:ext cx="48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Col</a:t>
            </a:r>
          </a:p>
        </p:txBody>
      </p:sp>
      <p:sp>
        <p:nvSpPr>
          <p:cNvPr id="22551" name="TextBox 234"/>
          <p:cNvSpPr txBox="1">
            <a:spLocks noChangeArrowheads="1"/>
          </p:cNvSpPr>
          <p:nvPr/>
        </p:nvSpPr>
        <p:spPr bwMode="auto">
          <a:xfrm>
            <a:off x="8458200" y="998538"/>
            <a:ext cx="476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</a:p>
        </p:txBody>
      </p:sp>
      <p:grpSp>
        <p:nvGrpSpPr>
          <p:cNvPr id="22552" name="Group 235"/>
          <p:cNvGrpSpPr>
            <a:grpSpLocks/>
          </p:cNvGrpSpPr>
          <p:nvPr/>
        </p:nvGrpSpPr>
        <p:grpSpPr bwMode="auto">
          <a:xfrm rot="5400000">
            <a:off x="-852487" y="2805113"/>
            <a:ext cx="2646362" cy="430212"/>
            <a:chOff x="3228884" y="5682183"/>
            <a:chExt cx="2646587" cy="430267"/>
          </a:xfrm>
        </p:grpSpPr>
        <p:sp>
          <p:nvSpPr>
            <p:cNvPr id="237" name="Rectangle 236"/>
            <p:cNvSpPr/>
            <p:nvPr/>
          </p:nvSpPr>
          <p:spPr>
            <a:xfrm rot="10800000">
              <a:off x="5497614" y="5682184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 rot="10800000">
              <a:off x="5129283" y="5682184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 rot="10800000">
              <a:off x="4751426" y="5682184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 rot="10800000">
              <a:off x="4375157" y="5682184"/>
              <a:ext cx="376269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 rot="10800000">
              <a:off x="3984599" y="5682184"/>
              <a:ext cx="376269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 rot="10800000">
              <a:off x="3606742" y="5682184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 rot="10800000">
              <a:off x="3228885" y="5682184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sp>
        <p:nvSpPr>
          <p:cNvPr id="22553" name="TextBox 243"/>
          <p:cNvSpPr txBox="1">
            <a:spLocks noChangeArrowheads="1"/>
          </p:cNvSpPr>
          <p:nvPr/>
        </p:nvSpPr>
        <p:spPr bwMode="auto">
          <a:xfrm>
            <a:off x="228600" y="998538"/>
            <a:ext cx="466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grpSp>
        <p:nvGrpSpPr>
          <p:cNvPr id="297" name="Group 296"/>
          <p:cNvGrpSpPr>
            <a:grpSpLocks/>
          </p:cNvGrpSpPr>
          <p:nvPr/>
        </p:nvGrpSpPr>
        <p:grpSpPr bwMode="auto">
          <a:xfrm>
            <a:off x="903288" y="5181600"/>
            <a:ext cx="7494587" cy="387350"/>
            <a:chOff x="645619" y="2283701"/>
            <a:chExt cx="7496054" cy="386146"/>
          </a:xfrm>
        </p:grpSpPr>
        <p:grpSp>
          <p:nvGrpSpPr>
            <p:cNvPr id="22579" name="Group 297"/>
            <p:cNvGrpSpPr>
              <a:grpSpLocks/>
            </p:cNvGrpSpPr>
            <p:nvPr/>
          </p:nvGrpSpPr>
          <p:grpSpPr bwMode="auto">
            <a:xfrm rot="-5400000">
              <a:off x="5028428" y="1828598"/>
              <a:ext cx="383966" cy="1294171"/>
              <a:chOff x="2737544" y="3412447"/>
              <a:chExt cx="383966" cy="1525662"/>
            </a:xfrm>
          </p:grpSpPr>
          <p:sp>
            <p:nvSpPr>
              <p:cNvPr id="321" name="Rectangle 320"/>
              <p:cNvSpPr/>
              <p:nvPr/>
            </p:nvSpPr>
            <p:spPr>
              <a:xfrm>
                <a:off x="2725868" y="4169298"/>
                <a:ext cx="382981" cy="383724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2725868" y="3413081"/>
                <a:ext cx="382981" cy="3855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2725868" y="3783702"/>
                <a:ext cx="382981" cy="385596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2727450" y="4553022"/>
                <a:ext cx="382981" cy="3855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2580" name="Group 298"/>
            <p:cNvGrpSpPr>
              <a:grpSpLocks/>
            </p:cNvGrpSpPr>
            <p:nvPr/>
          </p:nvGrpSpPr>
          <p:grpSpPr bwMode="auto">
            <a:xfrm>
              <a:off x="5867497" y="2288178"/>
              <a:ext cx="2274176" cy="381669"/>
              <a:chOff x="5829146" y="2290478"/>
              <a:chExt cx="2274176" cy="381669"/>
            </a:xfrm>
          </p:grpSpPr>
          <p:sp>
            <p:nvSpPr>
              <p:cNvPr id="314" name="Rectangle 313"/>
              <p:cNvSpPr/>
              <p:nvPr/>
            </p:nvSpPr>
            <p:spPr>
              <a:xfrm rot="16200000">
                <a:off x="6781308" y="2318698"/>
                <a:ext cx="381398" cy="3255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315" name="Rectangle 314"/>
              <p:cNvSpPr/>
              <p:nvPr/>
            </p:nvSpPr>
            <p:spPr>
              <a:xfrm rot="16200000">
                <a:off x="6455013" y="2317904"/>
                <a:ext cx="381398" cy="327089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316" name="Rectangle 315"/>
              <p:cNvSpPr/>
              <p:nvPr/>
            </p:nvSpPr>
            <p:spPr>
              <a:xfrm rot="16200000">
                <a:off x="5802423" y="2317904"/>
                <a:ext cx="381398" cy="32708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317" name="Rectangle 316"/>
              <p:cNvSpPr/>
              <p:nvPr/>
            </p:nvSpPr>
            <p:spPr>
              <a:xfrm rot="16200000">
                <a:off x="6128718" y="2318698"/>
                <a:ext cx="381398" cy="3255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318" name="Rectangle 317"/>
              <p:cNvSpPr/>
              <p:nvPr/>
            </p:nvSpPr>
            <p:spPr>
              <a:xfrm rot="16200000">
                <a:off x="7081404" y="2318698"/>
                <a:ext cx="381398" cy="32550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319" name="Rectangle 318"/>
              <p:cNvSpPr/>
              <p:nvPr/>
            </p:nvSpPr>
            <p:spPr>
              <a:xfrm rot="16200000">
                <a:off x="7422784" y="2318698"/>
                <a:ext cx="381398" cy="3255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320" name="Rectangle 319"/>
              <p:cNvSpPr/>
              <p:nvPr/>
            </p:nvSpPr>
            <p:spPr>
              <a:xfrm rot="16200000">
                <a:off x="7749079" y="2317904"/>
                <a:ext cx="381398" cy="32708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2581" name="Group 299"/>
            <p:cNvGrpSpPr>
              <a:grpSpLocks/>
            </p:cNvGrpSpPr>
            <p:nvPr/>
          </p:nvGrpSpPr>
          <p:grpSpPr bwMode="auto">
            <a:xfrm rot="-5400000">
              <a:off x="1591873" y="1339747"/>
              <a:ext cx="381668" cy="2274175"/>
              <a:chOff x="873660" y="1693619"/>
              <a:chExt cx="381668" cy="2680962"/>
            </a:xfrm>
          </p:grpSpPr>
          <p:sp>
            <p:nvSpPr>
              <p:cNvPr id="307" name="Rectangle 306"/>
              <p:cNvSpPr/>
              <p:nvPr/>
            </p:nvSpPr>
            <p:spPr>
              <a:xfrm>
                <a:off x="873063" y="2848535"/>
                <a:ext cx="382981" cy="3837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873064" y="2462939"/>
                <a:ext cx="382981" cy="3855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873064" y="1693619"/>
                <a:ext cx="382981" cy="3855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873064" y="2079215"/>
                <a:ext cx="382981" cy="383724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873064" y="3202311"/>
                <a:ext cx="382981" cy="383724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873063" y="3604752"/>
                <a:ext cx="382981" cy="3837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873064" y="3988478"/>
                <a:ext cx="382981" cy="385596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2582" name="Group 300"/>
            <p:cNvGrpSpPr>
              <a:grpSpLocks/>
            </p:cNvGrpSpPr>
            <p:nvPr/>
          </p:nvGrpSpPr>
          <p:grpSpPr bwMode="auto">
            <a:xfrm>
              <a:off x="2919796" y="2285999"/>
              <a:ext cx="1653528" cy="381669"/>
              <a:chOff x="2919796" y="2285999"/>
              <a:chExt cx="1653528" cy="381669"/>
            </a:xfrm>
          </p:grpSpPr>
          <p:sp>
            <p:nvSpPr>
              <p:cNvPr id="302" name="Rectangle 301"/>
              <p:cNvSpPr/>
              <p:nvPr/>
            </p:nvSpPr>
            <p:spPr>
              <a:xfrm rot="16200000">
                <a:off x="3550359" y="2313230"/>
                <a:ext cx="382981" cy="3270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303" name="Rectangle 302"/>
              <p:cNvSpPr/>
              <p:nvPr/>
            </p:nvSpPr>
            <p:spPr>
              <a:xfrm rot="16200000">
                <a:off x="2891418" y="2313230"/>
                <a:ext cx="382981" cy="327089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304" name="Rectangle 303"/>
              <p:cNvSpPr/>
              <p:nvPr/>
            </p:nvSpPr>
            <p:spPr>
              <a:xfrm rot="16200000">
                <a:off x="3217713" y="2314024"/>
                <a:ext cx="382981" cy="32550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305" name="Rectangle 304"/>
              <p:cNvSpPr/>
              <p:nvPr/>
            </p:nvSpPr>
            <p:spPr>
              <a:xfrm rot="16200000">
                <a:off x="3892532" y="2314024"/>
                <a:ext cx="382981" cy="32550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306" name="Rectangle 305"/>
              <p:cNvSpPr/>
              <p:nvPr/>
            </p:nvSpPr>
            <p:spPr>
              <a:xfrm rot="16200000">
                <a:off x="4218828" y="2313230"/>
                <a:ext cx="382981" cy="3270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</p:grpSp>
      <p:grpSp>
        <p:nvGrpSpPr>
          <p:cNvPr id="325" name="Group 324"/>
          <p:cNvGrpSpPr>
            <a:grpSpLocks/>
          </p:cNvGrpSpPr>
          <p:nvPr/>
        </p:nvGrpSpPr>
        <p:grpSpPr bwMode="auto">
          <a:xfrm rot="5400000">
            <a:off x="-842962" y="2795588"/>
            <a:ext cx="2646362" cy="430212"/>
            <a:chOff x="3228884" y="5682183"/>
            <a:chExt cx="2646587" cy="430267"/>
          </a:xfrm>
        </p:grpSpPr>
        <p:sp>
          <p:nvSpPr>
            <p:cNvPr id="326" name="Rectangle 325"/>
            <p:cNvSpPr/>
            <p:nvPr/>
          </p:nvSpPr>
          <p:spPr>
            <a:xfrm rot="10800000">
              <a:off x="5497614" y="5682184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 rot="10800000">
              <a:off x="5129283" y="5682184"/>
              <a:ext cx="377857" cy="43026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 rot="10800000">
              <a:off x="4751426" y="5682184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 rot="10800000">
              <a:off x="4375157" y="5682184"/>
              <a:ext cx="376269" cy="43026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 rot="10800000">
              <a:off x="3984599" y="5682184"/>
              <a:ext cx="376269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 rot="10800000">
              <a:off x="3606742" y="5682184"/>
              <a:ext cx="377857" cy="43026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 rot="10800000">
              <a:off x="3228885" y="5682184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cxnSp>
        <p:nvCxnSpPr>
          <p:cNvPr id="338" name="Straight Arrow Connector 337"/>
          <p:cNvCxnSpPr>
            <a:stCxn id="331" idx="2"/>
            <a:endCxn id="129" idx="3"/>
          </p:cNvCxnSpPr>
          <p:nvPr/>
        </p:nvCxnSpPr>
        <p:spPr>
          <a:xfrm>
            <a:off x="695325" y="2254250"/>
            <a:ext cx="690563" cy="2547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>
            <a:stCxn id="331" idx="2"/>
            <a:endCxn id="140" idx="3"/>
          </p:cNvCxnSpPr>
          <p:nvPr/>
        </p:nvCxnSpPr>
        <p:spPr>
          <a:xfrm>
            <a:off x="695325" y="2254250"/>
            <a:ext cx="2965450" cy="2547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>
            <a:stCxn id="331" idx="2"/>
            <a:endCxn id="83" idx="3"/>
          </p:cNvCxnSpPr>
          <p:nvPr/>
        </p:nvCxnSpPr>
        <p:spPr>
          <a:xfrm>
            <a:off x="695325" y="2254250"/>
            <a:ext cx="4606925" cy="2547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6" name="Straight Arrow Connector 345"/>
          <p:cNvCxnSpPr>
            <a:stCxn id="331" idx="2"/>
            <a:endCxn id="104" idx="3"/>
          </p:cNvCxnSpPr>
          <p:nvPr/>
        </p:nvCxnSpPr>
        <p:spPr>
          <a:xfrm>
            <a:off x="695325" y="2254250"/>
            <a:ext cx="4933950" cy="2547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8" name="Straight Arrow Connector 347"/>
          <p:cNvCxnSpPr>
            <a:stCxn id="331" idx="2"/>
            <a:endCxn id="95" idx="3"/>
          </p:cNvCxnSpPr>
          <p:nvPr/>
        </p:nvCxnSpPr>
        <p:spPr>
          <a:xfrm>
            <a:off x="695325" y="2254250"/>
            <a:ext cx="6238875" cy="2551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329" idx="2"/>
            <a:endCxn id="139" idx="3"/>
          </p:cNvCxnSpPr>
          <p:nvPr/>
        </p:nvCxnSpPr>
        <p:spPr>
          <a:xfrm>
            <a:off x="695325" y="3021013"/>
            <a:ext cx="2638425" cy="1781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29" idx="2"/>
            <a:endCxn id="88" idx="3"/>
          </p:cNvCxnSpPr>
          <p:nvPr/>
        </p:nvCxnSpPr>
        <p:spPr>
          <a:xfrm>
            <a:off x="695325" y="3021013"/>
            <a:ext cx="5586413" cy="1784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29" idx="2"/>
            <a:endCxn id="74" idx="3"/>
          </p:cNvCxnSpPr>
          <p:nvPr/>
        </p:nvCxnSpPr>
        <p:spPr>
          <a:xfrm>
            <a:off x="695325" y="3021013"/>
            <a:ext cx="6865938" cy="1784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29" idx="2"/>
            <a:endCxn id="60" idx="3"/>
          </p:cNvCxnSpPr>
          <p:nvPr/>
        </p:nvCxnSpPr>
        <p:spPr>
          <a:xfrm>
            <a:off x="695325" y="3021013"/>
            <a:ext cx="7534275" cy="1784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27" idx="2"/>
            <a:endCxn id="132" idx="3"/>
          </p:cNvCxnSpPr>
          <p:nvPr/>
        </p:nvCxnSpPr>
        <p:spPr>
          <a:xfrm>
            <a:off x="695325" y="3776663"/>
            <a:ext cx="2312988" cy="1025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27" idx="2"/>
            <a:endCxn id="142" idx="3"/>
          </p:cNvCxnSpPr>
          <p:nvPr/>
        </p:nvCxnSpPr>
        <p:spPr>
          <a:xfrm>
            <a:off x="695325" y="3776663"/>
            <a:ext cx="3640138" cy="1025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567" name="TextBox 203"/>
          <p:cNvSpPr txBox="1">
            <a:spLocks noChangeArrowheads="1"/>
          </p:cNvSpPr>
          <p:nvPr/>
        </p:nvSpPr>
        <p:spPr bwMode="auto">
          <a:xfrm>
            <a:off x="4318000" y="5867400"/>
            <a:ext cx="55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2568" name="TextBox 2"/>
          <p:cNvSpPr txBox="1">
            <a:spLocks noChangeArrowheads="1"/>
          </p:cNvSpPr>
          <p:nvPr/>
        </p:nvSpPr>
        <p:spPr bwMode="auto">
          <a:xfrm>
            <a:off x="5483225" y="6216650"/>
            <a:ext cx="2241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COO Storage Format</a:t>
            </a:r>
          </a:p>
        </p:txBody>
      </p:sp>
      <p:sp>
        <p:nvSpPr>
          <p:cNvPr id="22569" name="TextBox 3"/>
          <p:cNvSpPr txBox="1">
            <a:spLocks noChangeArrowheads="1"/>
          </p:cNvSpPr>
          <p:nvPr/>
        </p:nvSpPr>
        <p:spPr bwMode="auto">
          <a:xfrm>
            <a:off x="4987925" y="2243138"/>
            <a:ext cx="2889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Maximal parallelism.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2570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Palatino"/>
              <a:buNone/>
            </a:pPr>
            <a:r>
              <a:rPr lang="en-US" altLang="en-US" sz="1200" smtClean="0">
                <a:latin typeface="Palatino"/>
              </a:rPr>
              <a:t>©Wen-mei W. Hwu and David Kirk/NVIDIA, 2010-2016</a:t>
            </a:r>
            <a:endParaRPr lang="en-US" altLang="en-US" sz="1200">
              <a:latin typeface="Palatino"/>
            </a:endParaRPr>
          </a:p>
        </p:txBody>
      </p:sp>
      <p:sp>
        <p:nvSpPr>
          <p:cNvPr id="2257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4059B4A-DBA6-427F-B1CE-B70999CC2F34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22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2203" y="1532858"/>
            <a:ext cx="6897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All threads can access matrix and </a:t>
            </a:r>
            <a:r>
              <a:rPr lang="en-US" dirty="0" err="1" smtClean="0">
                <a:solidFill>
                  <a:schemeClr val="tx1"/>
                </a:solidFill>
              </a:rPr>
              <a:t>row_idenx</a:t>
            </a:r>
            <a:r>
              <a:rPr lang="en-US" dirty="0" smtClean="0">
                <a:solidFill>
                  <a:schemeClr val="tx1"/>
                </a:solidFill>
              </a:rPr>
              <a:t>, each using the accessed </a:t>
            </a:r>
            <a:r>
              <a:rPr lang="en-US" dirty="0" err="1" smtClean="0">
                <a:solidFill>
                  <a:schemeClr val="tx1"/>
                </a:solidFill>
              </a:rPr>
              <a:t>col_index</a:t>
            </a:r>
            <a:r>
              <a:rPr lang="en-US" dirty="0" smtClean="0">
                <a:solidFill>
                  <a:schemeClr val="tx1"/>
                </a:solidFill>
              </a:rPr>
              <a:t> to access vector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COO kernel Design</a:t>
            </a:r>
            <a:br>
              <a:rPr lang="en-US" altLang="en-US" smtClean="0"/>
            </a:br>
            <a:r>
              <a:rPr lang="en-US" altLang="en-US" smtClean="0"/>
              <a:t>Accumulating into Output Vector</a:t>
            </a:r>
          </a:p>
        </p:txBody>
      </p:sp>
      <p:grpSp>
        <p:nvGrpSpPr>
          <p:cNvPr id="23555" name="Group 133"/>
          <p:cNvGrpSpPr>
            <a:grpSpLocks/>
          </p:cNvGrpSpPr>
          <p:nvPr/>
        </p:nvGrpSpPr>
        <p:grpSpPr bwMode="auto">
          <a:xfrm rot="5400000">
            <a:off x="7377112" y="2784476"/>
            <a:ext cx="2646363" cy="430212"/>
            <a:chOff x="3228884" y="5682183"/>
            <a:chExt cx="2646587" cy="430267"/>
          </a:xfrm>
        </p:grpSpPr>
        <p:sp>
          <p:nvSpPr>
            <p:cNvPr id="14" name="Rectangle 13"/>
            <p:cNvSpPr/>
            <p:nvPr/>
          </p:nvSpPr>
          <p:spPr>
            <a:xfrm rot="10800000">
              <a:off x="5497614" y="5682183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5129283" y="5682183"/>
              <a:ext cx="377857" cy="43026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0800000">
              <a:off x="4751426" y="5682183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0800000">
              <a:off x="4375156" y="5682182"/>
              <a:ext cx="376270" cy="43026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0800000">
              <a:off x="3984597" y="5682182"/>
              <a:ext cx="376270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0800000">
              <a:off x="3606741" y="5682183"/>
              <a:ext cx="377857" cy="43026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0800000">
              <a:off x="3228884" y="5682183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grpSp>
        <p:nvGrpSpPr>
          <p:cNvPr id="23556" name="Group 144"/>
          <p:cNvGrpSpPr>
            <a:grpSpLocks/>
          </p:cNvGrpSpPr>
          <p:nvPr/>
        </p:nvGrpSpPr>
        <p:grpSpPr bwMode="auto">
          <a:xfrm>
            <a:off x="896938" y="4800600"/>
            <a:ext cx="7496175" cy="385763"/>
            <a:chOff x="645619" y="2283701"/>
            <a:chExt cx="7496054" cy="386146"/>
          </a:xfrm>
        </p:grpSpPr>
        <p:grpSp>
          <p:nvGrpSpPr>
            <p:cNvPr id="23653" name="Group 117"/>
            <p:cNvGrpSpPr>
              <a:grpSpLocks/>
            </p:cNvGrpSpPr>
            <p:nvPr/>
          </p:nvGrpSpPr>
          <p:grpSpPr bwMode="auto">
            <a:xfrm rot="-5400000">
              <a:off x="5028428" y="1828598"/>
              <a:ext cx="383966" cy="1294171"/>
              <a:chOff x="2737544" y="3412447"/>
              <a:chExt cx="383966" cy="1525662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2748076" y="4168158"/>
                <a:ext cx="382968" cy="38364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748076" y="3412100"/>
                <a:ext cx="382968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748076" y="3782643"/>
                <a:ext cx="382968" cy="385514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749666" y="4551799"/>
                <a:ext cx="382967" cy="385514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3654" name="Group 134"/>
            <p:cNvGrpSpPr>
              <a:grpSpLocks/>
            </p:cNvGrpSpPr>
            <p:nvPr/>
          </p:nvGrpSpPr>
          <p:grpSpPr bwMode="auto">
            <a:xfrm>
              <a:off x="5867497" y="2288178"/>
              <a:ext cx="2274176" cy="381669"/>
              <a:chOff x="5829146" y="2290478"/>
              <a:chExt cx="2274176" cy="381669"/>
            </a:xfrm>
          </p:grpSpPr>
          <p:sp>
            <p:nvSpPr>
              <p:cNvPr id="102" name="Rectangle 101"/>
              <p:cNvSpPr/>
              <p:nvPr/>
            </p:nvSpPr>
            <p:spPr>
              <a:xfrm rot="16200000">
                <a:off x="6780764" y="2317947"/>
                <a:ext cx="381379" cy="32702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6200000">
                <a:off x="6453744" y="2317947"/>
                <a:ext cx="381379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 rot="16200000">
                <a:off x="5801292" y="2317947"/>
                <a:ext cx="381379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16200000">
                <a:off x="6127518" y="2318741"/>
                <a:ext cx="381379" cy="325433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16200000">
                <a:off x="7080796" y="2317947"/>
                <a:ext cx="381379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16200000">
                <a:off x="7422897" y="2318741"/>
                <a:ext cx="381379" cy="325433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 rot="16200000">
                <a:off x="7749123" y="2317947"/>
                <a:ext cx="381379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3655" name="Group 124"/>
            <p:cNvGrpSpPr>
              <a:grpSpLocks/>
            </p:cNvGrpSpPr>
            <p:nvPr/>
          </p:nvGrpSpPr>
          <p:grpSpPr bwMode="auto">
            <a:xfrm rot="-5400000">
              <a:off x="1591873" y="1339747"/>
              <a:ext cx="381668" cy="2274175"/>
              <a:chOff x="873660" y="1693619"/>
              <a:chExt cx="381668" cy="2680962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873071" y="2848290"/>
                <a:ext cx="382967" cy="385514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873071" y="2462775"/>
                <a:ext cx="382967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873071" y="1693618"/>
                <a:ext cx="382967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873071" y="2079133"/>
                <a:ext cx="382967" cy="383642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873071" y="3201990"/>
                <a:ext cx="382967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873071" y="3606219"/>
                <a:ext cx="382967" cy="38364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873071" y="3989862"/>
                <a:ext cx="382967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3656" name="Group 143"/>
            <p:cNvGrpSpPr>
              <a:grpSpLocks/>
            </p:cNvGrpSpPr>
            <p:nvPr/>
          </p:nvGrpSpPr>
          <p:grpSpPr bwMode="auto">
            <a:xfrm>
              <a:off x="2919796" y="2285999"/>
              <a:ext cx="1653528" cy="381669"/>
              <a:chOff x="2919796" y="2285999"/>
              <a:chExt cx="1653528" cy="381669"/>
            </a:xfrm>
          </p:grpSpPr>
          <p:sp>
            <p:nvSpPr>
              <p:cNvPr id="137" name="Rectangle 136"/>
              <p:cNvSpPr/>
              <p:nvPr/>
            </p:nvSpPr>
            <p:spPr>
              <a:xfrm rot="16200000">
                <a:off x="3551297" y="2313264"/>
                <a:ext cx="382967" cy="32702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 rot="16200000">
                <a:off x="2892495" y="2313264"/>
                <a:ext cx="382967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 rot="16200000">
                <a:off x="3218721" y="2314058"/>
                <a:ext cx="382967" cy="325433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 rot="16200000">
                <a:off x="3891810" y="2314058"/>
                <a:ext cx="382967" cy="325433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 rot="16200000">
                <a:off x="4218037" y="2313264"/>
                <a:ext cx="382967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</p:grpSp>
      <p:sp>
        <p:nvSpPr>
          <p:cNvPr id="23557" name="TextBox 145"/>
          <p:cNvSpPr txBox="1">
            <a:spLocks noChangeArrowheads="1"/>
          </p:cNvSpPr>
          <p:nvPr/>
        </p:nvSpPr>
        <p:spPr bwMode="auto">
          <a:xfrm>
            <a:off x="3616325" y="1303338"/>
            <a:ext cx="1717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Ax = v</a:t>
            </a:r>
          </a:p>
        </p:txBody>
      </p:sp>
      <p:grpSp>
        <p:nvGrpSpPr>
          <p:cNvPr id="23558" name="Group 146"/>
          <p:cNvGrpSpPr>
            <a:grpSpLocks/>
          </p:cNvGrpSpPr>
          <p:nvPr/>
        </p:nvGrpSpPr>
        <p:grpSpPr bwMode="auto">
          <a:xfrm>
            <a:off x="896938" y="5186363"/>
            <a:ext cx="7496175" cy="385762"/>
            <a:chOff x="645619" y="2283701"/>
            <a:chExt cx="7496054" cy="386146"/>
          </a:xfrm>
        </p:grpSpPr>
        <p:grpSp>
          <p:nvGrpSpPr>
            <p:cNvPr id="23626" name="Group 147"/>
            <p:cNvGrpSpPr>
              <a:grpSpLocks/>
            </p:cNvGrpSpPr>
            <p:nvPr/>
          </p:nvGrpSpPr>
          <p:grpSpPr bwMode="auto">
            <a:xfrm rot="-5400000">
              <a:off x="5028428" y="1828598"/>
              <a:ext cx="383966" cy="1294171"/>
              <a:chOff x="2737544" y="3412447"/>
              <a:chExt cx="383966" cy="1525662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2748076" y="4168157"/>
                <a:ext cx="382968" cy="3836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2748076" y="3412099"/>
                <a:ext cx="382968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748076" y="3782642"/>
                <a:ext cx="382968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749666" y="4551799"/>
                <a:ext cx="382969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3627" name="Group 148"/>
            <p:cNvGrpSpPr>
              <a:grpSpLocks/>
            </p:cNvGrpSpPr>
            <p:nvPr/>
          </p:nvGrpSpPr>
          <p:grpSpPr bwMode="auto">
            <a:xfrm>
              <a:off x="5867497" y="2288178"/>
              <a:ext cx="2274176" cy="381669"/>
              <a:chOff x="5829146" y="2290478"/>
              <a:chExt cx="2274176" cy="381669"/>
            </a:xfrm>
          </p:grpSpPr>
          <p:sp>
            <p:nvSpPr>
              <p:cNvPr id="164" name="Rectangle 163"/>
              <p:cNvSpPr/>
              <p:nvPr/>
            </p:nvSpPr>
            <p:spPr>
              <a:xfrm rot="16200000">
                <a:off x="6780764" y="2317947"/>
                <a:ext cx="381380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 rot="16200000">
                <a:off x="6453744" y="2317947"/>
                <a:ext cx="381380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16200000">
                <a:off x="5801291" y="2317947"/>
                <a:ext cx="381380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16200000">
                <a:off x="6127517" y="2318741"/>
                <a:ext cx="381380" cy="325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 rot="16200000">
                <a:off x="7080796" y="2317947"/>
                <a:ext cx="381380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16200000">
                <a:off x="7422896" y="2318741"/>
                <a:ext cx="381380" cy="325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16200000">
                <a:off x="7749123" y="2317947"/>
                <a:ext cx="381380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3628" name="Group 149"/>
            <p:cNvGrpSpPr>
              <a:grpSpLocks/>
            </p:cNvGrpSpPr>
            <p:nvPr/>
          </p:nvGrpSpPr>
          <p:grpSpPr bwMode="auto">
            <a:xfrm rot="-5400000">
              <a:off x="1591873" y="1339747"/>
              <a:ext cx="381668" cy="2274175"/>
              <a:chOff x="873660" y="1693619"/>
              <a:chExt cx="381668" cy="2680962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873071" y="2848291"/>
                <a:ext cx="382969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873071" y="2462776"/>
                <a:ext cx="382969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873071" y="1693620"/>
                <a:ext cx="382969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873071" y="2079134"/>
                <a:ext cx="382969" cy="3836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873071" y="3201992"/>
                <a:ext cx="382969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873071" y="3606220"/>
                <a:ext cx="382969" cy="3836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873071" y="3989863"/>
                <a:ext cx="382969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3629" name="Group 150"/>
            <p:cNvGrpSpPr>
              <a:grpSpLocks/>
            </p:cNvGrpSpPr>
            <p:nvPr/>
          </p:nvGrpSpPr>
          <p:grpSpPr bwMode="auto">
            <a:xfrm>
              <a:off x="2919796" y="2285999"/>
              <a:ext cx="1653528" cy="381669"/>
              <a:chOff x="2919796" y="2285999"/>
              <a:chExt cx="1653528" cy="381669"/>
            </a:xfrm>
          </p:grpSpPr>
          <p:sp>
            <p:nvSpPr>
              <p:cNvPr id="152" name="Rectangle 151"/>
              <p:cNvSpPr/>
              <p:nvPr/>
            </p:nvSpPr>
            <p:spPr>
              <a:xfrm rot="16200000">
                <a:off x="3551297" y="2313264"/>
                <a:ext cx="382969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16200000">
                <a:off x="2892495" y="2313264"/>
                <a:ext cx="382969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16200000">
                <a:off x="3218720" y="2314058"/>
                <a:ext cx="382969" cy="325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 rot="16200000">
                <a:off x="3891809" y="2314058"/>
                <a:ext cx="382969" cy="325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 rot="16200000">
                <a:off x="4218036" y="2313264"/>
                <a:ext cx="382969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</p:grpSp>
      <p:grpSp>
        <p:nvGrpSpPr>
          <p:cNvPr id="23559" name="Group 174"/>
          <p:cNvGrpSpPr>
            <a:grpSpLocks/>
          </p:cNvGrpSpPr>
          <p:nvPr/>
        </p:nvGrpSpPr>
        <p:grpSpPr bwMode="auto">
          <a:xfrm>
            <a:off x="896938" y="5572125"/>
            <a:ext cx="7496175" cy="387350"/>
            <a:chOff x="645619" y="2283701"/>
            <a:chExt cx="7496054" cy="386146"/>
          </a:xfrm>
        </p:grpSpPr>
        <p:grpSp>
          <p:nvGrpSpPr>
            <p:cNvPr id="23599" name="Group 175"/>
            <p:cNvGrpSpPr>
              <a:grpSpLocks/>
            </p:cNvGrpSpPr>
            <p:nvPr/>
          </p:nvGrpSpPr>
          <p:grpSpPr bwMode="auto">
            <a:xfrm rot="-5400000">
              <a:off x="5028428" y="1828598"/>
              <a:ext cx="383966" cy="1294171"/>
              <a:chOff x="2737544" y="3412447"/>
              <a:chExt cx="383966" cy="1525662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2725868" y="4168157"/>
                <a:ext cx="382981" cy="3836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2725868" y="3412100"/>
                <a:ext cx="382981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2725868" y="3782643"/>
                <a:ext cx="382981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727450" y="4551799"/>
                <a:ext cx="382981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3600" name="Group 176"/>
            <p:cNvGrpSpPr>
              <a:grpSpLocks/>
            </p:cNvGrpSpPr>
            <p:nvPr/>
          </p:nvGrpSpPr>
          <p:grpSpPr bwMode="auto">
            <a:xfrm>
              <a:off x="5867497" y="2288178"/>
              <a:ext cx="2274176" cy="381669"/>
              <a:chOff x="5829146" y="2290478"/>
              <a:chExt cx="2274176" cy="381669"/>
            </a:xfrm>
          </p:grpSpPr>
          <p:sp>
            <p:nvSpPr>
              <p:cNvPr id="192" name="Rectangle 191"/>
              <p:cNvSpPr/>
              <p:nvPr/>
            </p:nvSpPr>
            <p:spPr>
              <a:xfrm rot="16200000">
                <a:off x="6780754" y="2317938"/>
                <a:ext cx="381398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16200000">
                <a:off x="6453734" y="2317938"/>
                <a:ext cx="381398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16200000">
                <a:off x="5801282" y="2317938"/>
                <a:ext cx="381398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 rot="16200000">
                <a:off x="6127508" y="2318732"/>
                <a:ext cx="381398" cy="325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 rot="16200000">
                <a:off x="7080786" y="2317938"/>
                <a:ext cx="381398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 rot="16200000">
                <a:off x="7422887" y="2318732"/>
                <a:ext cx="381398" cy="325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 rot="16200000">
                <a:off x="7749113" y="2317938"/>
                <a:ext cx="381398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3601" name="Group 177"/>
            <p:cNvGrpSpPr>
              <a:grpSpLocks/>
            </p:cNvGrpSpPr>
            <p:nvPr/>
          </p:nvGrpSpPr>
          <p:grpSpPr bwMode="auto">
            <a:xfrm rot="-5400000">
              <a:off x="1591873" y="1339747"/>
              <a:ext cx="381668" cy="2274175"/>
              <a:chOff x="873660" y="1693619"/>
              <a:chExt cx="381668" cy="2680962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873064" y="2848290"/>
                <a:ext cx="382981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873064" y="2462776"/>
                <a:ext cx="382981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873064" y="1693619"/>
                <a:ext cx="382981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873064" y="2079133"/>
                <a:ext cx="382981" cy="3836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873064" y="3201991"/>
                <a:ext cx="382981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873064" y="3606220"/>
                <a:ext cx="382981" cy="3836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873064" y="3989862"/>
                <a:ext cx="382981" cy="3855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3602" name="Group 178"/>
            <p:cNvGrpSpPr>
              <a:grpSpLocks/>
            </p:cNvGrpSpPr>
            <p:nvPr/>
          </p:nvGrpSpPr>
          <p:grpSpPr bwMode="auto">
            <a:xfrm>
              <a:off x="2919796" y="2285999"/>
              <a:ext cx="1653528" cy="381669"/>
              <a:chOff x="2919796" y="2285999"/>
              <a:chExt cx="1653528" cy="381669"/>
            </a:xfrm>
          </p:grpSpPr>
          <p:sp>
            <p:nvSpPr>
              <p:cNvPr id="180" name="Rectangle 179"/>
              <p:cNvSpPr/>
              <p:nvPr/>
            </p:nvSpPr>
            <p:spPr>
              <a:xfrm rot="16200000">
                <a:off x="3551291" y="2313265"/>
                <a:ext cx="382981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16200000">
                <a:off x="2892488" y="2313265"/>
                <a:ext cx="382981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 rot="16200000">
                <a:off x="3218714" y="2314059"/>
                <a:ext cx="382981" cy="325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16200000">
                <a:off x="3891803" y="2314059"/>
                <a:ext cx="382981" cy="3254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16200000">
                <a:off x="4218030" y="2313265"/>
                <a:ext cx="382981" cy="3270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</p:grpSp>
      <p:sp>
        <p:nvSpPr>
          <p:cNvPr id="23560" name="TextBox 202"/>
          <p:cNvSpPr txBox="1">
            <a:spLocks noChangeArrowheads="1"/>
          </p:cNvSpPr>
          <p:nvPr/>
        </p:nvSpPr>
        <p:spPr bwMode="auto">
          <a:xfrm>
            <a:off x="239713" y="4805363"/>
            <a:ext cx="59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Row</a:t>
            </a:r>
          </a:p>
        </p:txBody>
      </p:sp>
      <p:sp>
        <p:nvSpPr>
          <p:cNvPr id="23561" name="TextBox 231"/>
          <p:cNvSpPr txBox="1">
            <a:spLocks noChangeArrowheads="1"/>
          </p:cNvSpPr>
          <p:nvPr/>
        </p:nvSpPr>
        <p:spPr bwMode="auto">
          <a:xfrm>
            <a:off x="228600" y="5567363"/>
            <a:ext cx="620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Data</a:t>
            </a:r>
          </a:p>
        </p:txBody>
      </p:sp>
      <p:sp>
        <p:nvSpPr>
          <p:cNvPr id="23562" name="TextBox 232"/>
          <p:cNvSpPr txBox="1">
            <a:spLocks noChangeArrowheads="1"/>
          </p:cNvSpPr>
          <p:nvPr/>
        </p:nvSpPr>
        <p:spPr bwMode="auto">
          <a:xfrm>
            <a:off x="290513" y="5186363"/>
            <a:ext cx="48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Col</a:t>
            </a:r>
          </a:p>
        </p:txBody>
      </p:sp>
      <p:sp>
        <p:nvSpPr>
          <p:cNvPr id="23563" name="TextBox 233"/>
          <p:cNvSpPr txBox="1">
            <a:spLocks noChangeArrowheads="1"/>
          </p:cNvSpPr>
          <p:nvPr/>
        </p:nvSpPr>
        <p:spPr bwMode="auto">
          <a:xfrm>
            <a:off x="4318000" y="5867400"/>
            <a:ext cx="55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3564" name="TextBox 234"/>
          <p:cNvSpPr txBox="1">
            <a:spLocks noChangeArrowheads="1"/>
          </p:cNvSpPr>
          <p:nvPr/>
        </p:nvSpPr>
        <p:spPr bwMode="auto">
          <a:xfrm>
            <a:off x="8458200" y="998538"/>
            <a:ext cx="476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</a:p>
        </p:txBody>
      </p:sp>
      <p:grpSp>
        <p:nvGrpSpPr>
          <p:cNvPr id="23565" name="Group 235"/>
          <p:cNvGrpSpPr>
            <a:grpSpLocks/>
          </p:cNvGrpSpPr>
          <p:nvPr/>
        </p:nvGrpSpPr>
        <p:grpSpPr bwMode="auto">
          <a:xfrm rot="5400000">
            <a:off x="-852487" y="2805113"/>
            <a:ext cx="2646362" cy="430212"/>
            <a:chOff x="3228884" y="5682183"/>
            <a:chExt cx="2646587" cy="430267"/>
          </a:xfrm>
        </p:grpSpPr>
        <p:sp>
          <p:nvSpPr>
            <p:cNvPr id="237" name="Rectangle 236"/>
            <p:cNvSpPr/>
            <p:nvPr/>
          </p:nvSpPr>
          <p:spPr>
            <a:xfrm rot="10800000">
              <a:off x="5497614" y="5682184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 rot="10800000">
              <a:off x="5129283" y="5682184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 rot="10800000">
              <a:off x="4751426" y="5682184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 rot="10800000">
              <a:off x="4375157" y="5682184"/>
              <a:ext cx="376269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 rot="10800000">
              <a:off x="3984599" y="5682184"/>
              <a:ext cx="376269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 rot="10800000">
              <a:off x="3606742" y="5682184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 rot="10800000">
              <a:off x="3228885" y="5682184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sp>
        <p:nvSpPr>
          <p:cNvPr id="23566" name="TextBox 243"/>
          <p:cNvSpPr txBox="1">
            <a:spLocks noChangeArrowheads="1"/>
          </p:cNvSpPr>
          <p:nvPr/>
        </p:nvSpPr>
        <p:spPr bwMode="auto">
          <a:xfrm>
            <a:off x="228600" y="998538"/>
            <a:ext cx="466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cxnSp>
        <p:nvCxnSpPr>
          <p:cNvPr id="246" name="Straight Arrow Connector 245"/>
          <p:cNvCxnSpPr>
            <a:stCxn id="128" idx="3"/>
            <a:endCxn id="20" idx="0"/>
          </p:cNvCxnSpPr>
          <p:nvPr/>
        </p:nvCxnSpPr>
        <p:spPr>
          <a:xfrm flipV="1">
            <a:off x="1060450" y="1865313"/>
            <a:ext cx="7424738" cy="293687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>
            <a:stCxn id="129" idx="3"/>
            <a:endCxn id="19" idx="0"/>
          </p:cNvCxnSpPr>
          <p:nvPr/>
        </p:nvCxnSpPr>
        <p:spPr>
          <a:xfrm flipV="1">
            <a:off x="1385888" y="2243138"/>
            <a:ext cx="7099300" cy="2559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>
            <a:stCxn id="127" idx="3"/>
            <a:endCxn id="14" idx="0"/>
          </p:cNvCxnSpPr>
          <p:nvPr/>
        </p:nvCxnSpPr>
        <p:spPr>
          <a:xfrm flipV="1">
            <a:off x="1712913" y="4133850"/>
            <a:ext cx="6772275" cy="66833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>
            <a:stCxn id="126" idx="3"/>
            <a:endCxn id="17" idx="0"/>
          </p:cNvCxnSpPr>
          <p:nvPr/>
        </p:nvCxnSpPr>
        <p:spPr>
          <a:xfrm flipV="1">
            <a:off x="2039938" y="3011488"/>
            <a:ext cx="6445250" cy="1790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>
            <a:stCxn id="130" idx="3"/>
            <a:endCxn id="20" idx="0"/>
          </p:cNvCxnSpPr>
          <p:nvPr/>
        </p:nvCxnSpPr>
        <p:spPr>
          <a:xfrm flipV="1">
            <a:off x="2339975" y="1865313"/>
            <a:ext cx="6145213" cy="293687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>
            <a:stCxn id="131" idx="3"/>
            <a:endCxn id="15" idx="0"/>
          </p:cNvCxnSpPr>
          <p:nvPr/>
        </p:nvCxnSpPr>
        <p:spPr>
          <a:xfrm flipV="1">
            <a:off x="2681288" y="3765550"/>
            <a:ext cx="5803900" cy="1036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>
            <a:stCxn id="132" idx="3"/>
            <a:endCxn id="16" idx="0"/>
          </p:cNvCxnSpPr>
          <p:nvPr/>
        </p:nvCxnSpPr>
        <p:spPr>
          <a:xfrm flipV="1">
            <a:off x="3008313" y="3387725"/>
            <a:ext cx="5476875" cy="141446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139" idx="3"/>
            <a:endCxn id="18" idx="0"/>
          </p:cNvCxnSpPr>
          <p:nvPr/>
        </p:nvCxnSpPr>
        <p:spPr>
          <a:xfrm flipV="1">
            <a:off x="3333750" y="2620963"/>
            <a:ext cx="5151438" cy="218122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>
            <a:stCxn id="140" idx="3"/>
            <a:endCxn id="19" idx="0"/>
          </p:cNvCxnSpPr>
          <p:nvPr/>
        </p:nvCxnSpPr>
        <p:spPr>
          <a:xfrm flipV="1">
            <a:off x="3660775" y="2243138"/>
            <a:ext cx="4824413" cy="2559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>
            <a:stCxn id="137" idx="3"/>
            <a:endCxn id="17" idx="0"/>
          </p:cNvCxnSpPr>
          <p:nvPr/>
        </p:nvCxnSpPr>
        <p:spPr>
          <a:xfrm flipV="1">
            <a:off x="3994150" y="3011488"/>
            <a:ext cx="4491038" cy="1790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>
            <a:stCxn id="142" idx="3"/>
            <a:endCxn id="15" idx="0"/>
          </p:cNvCxnSpPr>
          <p:nvPr/>
        </p:nvCxnSpPr>
        <p:spPr>
          <a:xfrm flipV="1">
            <a:off x="4335463" y="3765550"/>
            <a:ext cx="4149725" cy="1036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stCxn id="143" idx="3"/>
            <a:endCxn id="16" idx="0"/>
          </p:cNvCxnSpPr>
          <p:nvPr/>
        </p:nvCxnSpPr>
        <p:spPr>
          <a:xfrm flipV="1">
            <a:off x="4660900" y="3387725"/>
            <a:ext cx="3824288" cy="141446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>
            <a:stCxn id="90" idx="3"/>
            <a:endCxn id="14" idx="0"/>
          </p:cNvCxnSpPr>
          <p:nvPr/>
        </p:nvCxnSpPr>
        <p:spPr>
          <a:xfrm flipV="1">
            <a:off x="4987925" y="4133850"/>
            <a:ext cx="3497263" cy="66833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>
            <a:stCxn id="83" idx="3"/>
            <a:endCxn id="19" idx="0"/>
          </p:cNvCxnSpPr>
          <p:nvPr/>
        </p:nvCxnSpPr>
        <p:spPr>
          <a:xfrm flipV="1">
            <a:off x="5302250" y="2243138"/>
            <a:ext cx="3182938" cy="2559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stCxn id="104" idx="3"/>
            <a:endCxn id="17" idx="0"/>
          </p:cNvCxnSpPr>
          <p:nvPr/>
        </p:nvCxnSpPr>
        <p:spPr>
          <a:xfrm flipV="1">
            <a:off x="5629275" y="3011488"/>
            <a:ext cx="2855913" cy="1790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stCxn id="69" idx="3"/>
            <a:endCxn id="15" idx="0"/>
          </p:cNvCxnSpPr>
          <p:nvPr/>
        </p:nvCxnSpPr>
        <p:spPr>
          <a:xfrm flipV="1">
            <a:off x="5956300" y="3765550"/>
            <a:ext cx="2528888" cy="1035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stCxn id="88" idx="3"/>
            <a:endCxn id="16" idx="0"/>
          </p:cNvCxnSpPr>
          <p:nvPr/>
        </p:nvCxnSpPr>
        <p:spPr>
          <a:xfrm flipV="1">
            <a:off x="6281738" y="3387725"/>
            <a:ext cx="2203450" cy="141763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stCxn id="81" idx="3"/>
            <a:endCxn id="17" idx="0"/>
          </p:cNvCxnSpPr>
          <p:nvPr/>
        </p:nvCxnSpPr>
        <p:spPr>
          <a:xfrm flipV="1">
            <a:off x="6608763" y="3011488"/>
            <a:ext cx="1876425" cy="1793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>
            <a:stCxn id="95" idx="3"/>
            <a:endCxn id="18" idx="0"/>
          </p:cNvCxnSpPr>
          <p:nvPr/>
        </p:nvCxnSpPr>
        <p:spPr>
          <a:xfrm flipV="1">
            <a:off x="6934200" y="2620963"/>
            <a:ext cx="1550988" cy="21844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stCxn id="102" idx="3"/>
            <a:endCxn id="17" idx="0"/>
          </p:cNvCxnSpPr>
          <p:nvPr/>
        </p:nvCxnSpPr>
        <p:spPr>
          <a:xfrm flipV="1">
            <a:off x="7261225" y="3011488"/>
            <a:ext cx="1223963" cy="1793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>
            <a:stCxn id="74" idx="3"/>
            <a:endCxn id="14" idx="0"/>
          </p:cNvCxnSpPr>
          <p:nvPr/>
        </p:nvCxnSpPr>
        <p:spPr>
          <a:xfrm flipV="1">
            <a:off x="7561263" y="4133850"/>
            <a:ext cx="923925" cy="6715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>
            <a:stCxn id="67" idx="3"/>
            <a:endCxn id="17" idx="0"/>
          </p:cNvCxnSpPr>
          <p:nvPr/>
        </p:nvCxnSpPr>
        <p:spPr>
          <a:xfrm flipV="1">
            <a:off x="7902575" y="3011488"/>
            <a:ext cx="582613" cy="1793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89" name="TextBox 3"/>
          <p:cNvSpPr txBox="1">
            <a:spLocks noChangeArrowheads="1"/>
          </p:cNvSpPr>
          <p:nvPr/>
        </p:nvSpPr>
        <p:spPr bwMode="auto">
          <a:xfrm>
            <a:off x="1011236" y="3173845"/>
            <a:ext cx="3206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Need atomic operations!</a:t>
            </a:r>
          </a:p>
        </p:txBody>
      </p:sp>
      <p:sp>
        <p:nvSpPr>
          <p:cNvPr id="23590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Palatino"/>
              <a:buNone/>
            </a:pPr>
            <a:r>
              <a:rPr lang="en-US" altLang="en-US" sz="1200" smtClean="0">
                <a:latin typeface="Palatino"/>
              </a:rPr>
              <a:t>©Wen-mei W. Hwu and David Kirk/NVIDIA, 2010-2016</a:t>
            </a:r>
            <a:endParaRPr lang="en-US" altLang="en-US" sz="1200">
              <a:latin typeface="Palatino"/>
            </a:endParaRPr>
          </a:p>
        </p:txBody>
      </p:sp>
      <p:sp>
        <p:nvSpPr>
          <p:cNvPr id="2359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895450B-FE40-470B-B7AB-C747F53C4575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23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4425" y="1879421"/>
            <a:ext cx="532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Each threads uses the </a:t>
            </a:r>
            <a:r>
              <a:rPr lang="en-US" dirty="0" err="1" smtClean="0">
                <a:solidFill>
                  <a:schemeClr val="tx1"/>
                </a:solidFill>
              </a:rPr>
              <a:t>row_index</a:t>
            </a:r>
            <a:r>
              <a:rPr lang="en-US" dirty="0" smtClean="0">
                <a:solidFill>
                  <a:schemeClr val="tx1"/>
                </a:solidFill>
              </a:rPr>
              <a:t> of its element to accumulate into one of the output Y elements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8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4579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Palatino"/>
              <a:buNone/>
            </a:pPr>
            <a:r>
              <a:rPr lang="en-US" altLang="en-US" sz="1200" smtClean="0">
                <a:latin typeface="Palatino"/>
              </a:rPr>
              <a:t>©Wen-mei W. Hwu and David Kirk/NVIDIA, 2010-2016</a:t>
            </a:r>
            <a:endParaRPr lang="en-US" altLang="en-US" sz="1200">
              <a:latin typeface="Palatino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0971" r="14285" b="4572"/>
          <a:stretch>
            <a:fillRect/>
          </a:stretch>
        </p:blipFill>
        <p:spPr bwMode="auto">
          <a:xfrm>
            <a:off x="0" y="0"/>
            <a:ext cx="9144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A7F25C3-9C28-4AB5-8A12-E1006A3C63F0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24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24582" name="Rounded Rectangle 1"/>
          <p:cNvSpPr>
            <a:spLocks noChangeArrowheads="1"/>
          </p:cNvSpPr>
          <p:nvPr/>
        </p:nvSpPr>
        <p:spPr bwMode="auto">
          <a:xfrm>
            <a:off x="6400800" y="2362200"/>
            <a:ext cx="2743200" cy="160020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Often implemented  in sequential host code in practice</a:t>
            </a:r>
          </a:p>
        </p:txBody>
      </p:sp>
    </p:spTree>
    <p:extLst>
      <p:ext uri="{BB962C8B-B14F-4D97-AF65-F5344CB8AC3E}">
        <p14:creationId xmlns:p14="http://schemas.microsoft.com/office/powerpoint/2010/main" val="34684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4439"/>
              </p:ext>
            </p:extLst>
          </p:nvPr>
        </p:nvGraphicFramePr>
        <p:xfrm>
          <a:off x="2903971" y="1371253"/>
          <a:ext cx="4824413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data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col_index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Thread 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Thread 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Thread 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Thread 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8713" name="Group 4"/>
          <p:cNvGrpSpPr>
            <a:grpSpLocks/>
          </p:cNvGrpSpPr>
          <p:nvPr/>
        </p:nvGrpSpPr>
        <p:grpSpPr bwMode="auto">
          <a:xfrm>
            <a:off x="5856176" y="3810000"/>
            <a:ext cx="1957387" cy="2181424"/>
            <a:chOff x="5738812" y="3343275"/>
            <a:chExt cx="1957388" cy="2181424"/>
          </a:xfrm>
        </p:grpSpPr>
        <p:sp>
          <p:nvSpPr>
            <p:cNvPr id="28743" name="TextBox 41"/>
            <p:cNvSpPr txBox="1">
              <a:spLocks noChangeArrowheads="1"/>
            </p:cNvSpPr>
            <p:nvPr/>
          </p:nvSpPr>
          <p:spPr bwMode="auto">
            <a:xfrm>
              <a:off x="5738812" y="4495800"/>
              <a:ext cx="1500188" cy="461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row_index</a:t>
              </a:r>
            </a:p>
          </p:txBody>
        </p:sp>
        <p:sp>
          <p:nvSpPr>
            <p:cNvPr id="28744" name="TextBox 40"/>
            <p:cNvSpPr txBox="1">
              <a:spLocks noChangeArrowheads="1"/>
            </p:cNvSpPr>
            <p:nvPr/>
          </p:nvSpPr>
          <p:spPr bwMode="auto">
            <a:xfrm>
              <a:off x="6553200" y="3346450"/>
              <a:ext cx="695325" cy="463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data</a:t>
              </a:r>
            </a:p>
          </p:txBody>
        </p:sp>
        <p:sp>
          <p:nvSpPr>
            <p:cNvPr id="28745" name="TextBox 41"/>
            <p:cNvSpPr txBox="1">
              <a:spLocks noChangeArrowheads="1"/>
            </p:cNvSpPr>
            <p:nvPr/>
          </p:nvSpPr>
          <p:spPr bwMode="auto">
            <a:xfrm>
              <a:off x="5867400" y="3940175"/>
              <a:ext cx="1397000" cy="461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col_index</a:t>
              </a:r>
            </a:p>
          </p:txBody>
        </p:sp>
        <p:sp>
          <p:nvSpPr>
            <p:cNvPr id="28746" name="Rectangle 22"/>
            <p:cNvSpPr>
              <a:spLocks noChangeArrowheads="1"/>
            </p:cNvSpPr>
            <p:nvPr/>
          </p:nvSpPr>
          <p:spPr bwMode="auto">
            <a:xfrm>
              <a:off x="7239000" y="39401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28747" name="Rectangle 14"/>
            <p:cNvSpPr>
              <a:spLocks noChangeArrowheads="1"/>
            </p:cNvSpPr>
            <p:nvPr/>
          </p:nvSpPr>
          <p:spPr bwMode="auto">
            <a:xfrm>
              <a:off x="7239000" y="33432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28748" name="Rectangle 22"/>
            <p:cNvSpPr>
              <a:spLocks noChangeArrowheads="1"/>
            </p:cNvSpPr>
            <p:nvPr/>
          </p:nvSpPr>
          <p:spPr bwMode="auto">
            <a:xfrm>
              <a:off x="7239000" y="4498976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28749" name="TextBox 49"/>
            <p:cNvSpPr txBox="1">
              <a:spLocks noChangeArrowheads="1"/>
            </p:cNvSpPr>
            <p:nvPr/>
          </p:nvSpPr>
          <p:spPr bwMode="auto">
            <a:xfrm>
              <a:off x="6172200" y="5062736"/>
              <a:ext cx="8366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COO</a:t>
              </a:r>
            </a:p>
          </p:txBody>
        </p:sp>
      </p:grpSp>
      <p:grpSp>
        <p:nvGrpSpPr>
          <p:cNvPr id="28714" name="Group 2"/>
          <p:cNvGrpSpPr>
            <a:grpSpLocks/>
          </p:cNvGrpSpPr>
          <p:nvPr/>
        </p:nvGrpSpPr>
        <p:grpSpPr bwMode="auto">
          <a:xfrm>
            <a:off x="356456" y="1659285"/>
            <a:ext cx="4525963" cy="4310559"/>
            <a:chOff x="733425" y="990600"/>
            <a:chExt cx="4526219" cy="4310559"/>
          </a:xfrm>
        </p:grpSpPr>
        <p:sp>
          <p:nvSpPr>
            <p:cNvPr id="28715" name="TextBox 7"/>
            <p:cNvSpPr txBox="1">
              <a:spLocks noChangeArrowheads="1"/>
            </p:cNvSpPr>
            <p:nvPr/>
          </p:nvSpPr>
          <p:spPr bwMode="auto">
            <a:xfrm>
              <a:off x="3032058" y="4840784"/>
              <a:ext cx="747713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ELL</a:t>
              </a:r>
            </a:p>
          </p:txBody>
        </p:sp>
        <p:sp>
          <p:nvSpPr>
            <p:cNvPr id="28716" name="Rectangle 3"/>
            <p:cNvSpPr>
              <a:spLocks noChangeArrowheads="1"/>
            </p:cNvSpPr>
            <p:nvPr/>
          </p:nvSpPr>
          <p:spPr bwMode="auto">
            <a:xfrm rot="5400000">
              <a:off x="678180" y="1607820"/>
              <a:ext cx="1645920" cy="41148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>
                  <a:solidFill>
                    <a:schemeClr val="bg2"/>
                  </a:solidFill>
                  <a:cs typeface="Arial" charset="0"/>
                </a:rPr>
                <a:t>Thread 0</a:t>
              </a:r>
            </a:p>
          </p:txBody>
        </p:sp>
        <p:sp>
          <p:nvSpPr>
            <p:cNvPr id="28717" name="Rectangle 4"/>
            <p:cNvSpPr>
              <a:spLocks noChangeArrowheads="1"/>
            </p:cNvSpPr>
            <p:nvPr/>
          </p:nvSpPr>
          <p:spPr bwMode="auto">
            <a:xfrm rot="5400000">
              <a:off x="1097280" y="1607820"/>
              <a:ext cx="1645920" cy="41148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>
                  <a:solidFill>
                    <a:schemeClr val="bg2"/>
                  </a:solidFill>
                  <a:cs typeface="Arial" charset="0"/>
                </a:rPr>
                <a:t>Thread 1</a:t>
              </a:r>
            </a:p>
          </p:txBody>
        </p:sp>
        <p:sp>
          <p:nvSpPr>
            <p:cNvPr id="28718" name="Rectangle 6"/>
            <p:cNvSpPr>
              <a:spLocks noChangeArrowheads="1"/>
            </p:cNvSpPr>
            <p:nvPr/>
          </p:nvSpPr>
          <p:spPr bwMode="auto">
            <a:xfrm rot="5400000">
              <a:off x="1478280" y="1607820"/>
              <a:ext cx="1645920" cy="41148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>
                  <a:solidFill>
                    <a:schemeClr val="bg2"/>
                  </a:solidFill>
                  <a:cs typeface="Arial" charset="0"/>
                </a:rPr>
                <a:t>Thread 2</a:t>
              </a:r>
            </a:p>
          </p:txBody>
        </p:sp>
        <p:sp>
          <p:nvSpPr>
            <p:cNvPr id="28719" name="Rectangle 7"/>
            <p:cNvSpPr>
              <a:spLocks noChangeArrowheads="1"/>
            </p:cNvSpPr>
            <p:nvPr/>
          </p:nvSpPr>
          <p:spPr bwMode="auto">
            <a:xfrm>
              <a:off x="1605270" y="324612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28720" name="Rectangle 8"/>
            <p:cNvSpPr>
              <a:spLocks noChangeArrowheads="1"/>
            </p:cNvSpPr>
            <p:nvPr/>
          </p:nvSpPr>
          <p:spPr bwMode="auto">
            <a:xfrm>
              <a:off x="2062010" y="324612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*</a:t>
              </a:r>
            </a:p>
          </p:txBody>
        </p:sp>
        <p:sp>
          <p:nvSpPr>
            <p:cNvPr id="28721" name="Rectangle 9"/>
            <p:cNvSpPr>
              <a:spLocks noChangeArrowheads="1"/>
            </p:cNvSpPr>
            <p:nvPr/>
          </p:nvSpPr>
          <p:spPr bwMode="auto">
            <a:xfrm>
              <a:off x="2518749" y="324612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28722" name="Rectangle 10"/>
            <p:cNvSpPr>
              <a:spLocks noChangeArrowheads="1"/>
            </p:cNvSpPr>
            <p:nvPr/>
          </p:nvSpPr>
          <p:spPr bwMode="auto">
            <a:xfrm>
              <a:off x="2975488" y="324612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28723" name="Rectangle 11"/>
            <p:cNvSpPr>
              <a:spLocks noChangeArrowheads="1"/>
            </p:cNvSpPr>
            <p:nvPr/>
          </p:nvSpPr>
          <p:spPr bwMode="auto">
            <a:xfrm>
              <a:off x="3432227" y="324612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28724" name="Rectangle 12"/>
            <p:cNvSpPr>
              <a:spLocks noChangeArrowheads="1"/>
            </p:cNvSpPr>
            <p:nvPr/>
          </p:nvSpPr>
          <p:spPr bwMode="auto">
            <a:xfrm>
              <a:off x="3888966" y="324612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*</a:t>
              </a:r>
            </a:p>
          </p:txBody>
        </p:sp>
        <p:sp>
          <p:nvSpPr>
            <p:cNvPr id="28725" name="Rectangle 13"/>
            <p:cNvSpPr>
              <a:spLocks noChangeArrowheads="1"/>
            </p:cNvSpPr>
            <p:nvPr/>
          </p:nvSpPr>
          <p:spPr bwMode="auto">
            <a:xfrm>
              <a:off x="4345705" y="324612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28726" name="Rectangle 14"/>
            <p:cNvSpPr>
              <a:spLocks noChangeArrowheads="1"/>
            </p:cNvSpPr>
            <p:nvPr/>
          </p:nvSpPr>
          <p:spPr bwMode="auto">
            <a:xfrm>
              <a:off x="4802444" y="324612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28727" name="Rectangle 15"/>
            <p:cNvSpPr>
              <a:spLocks noChangeArrowheads="1"/>
            </p:cNvSpPr>
            <p:nvPr/>
          </p:nvSpPr>
          <p:spPr bwMode="auto">
            <a:xfrm>
              <a:off x="1600200" y="393192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8728" name="Rectangle 16"/>
            <p:cNvSpPr>
              <a:spLocks noChangeArrowheads="1"/>
            </p:cNvSpPr>
            <p:nvPr/>
          </p:nvSpPr>
          <p:spPr bwMode="auto">
            <a:xfrm>
              <a:off x="2057400" y="393192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*</a:t>
              </a:r>
            </a:p>
          </p:txBody>
        </p:sp>
        <p:sp>
          <p:nvSpPr>
            <p:cNvPr id="28729" name="Rectangle 17"/>
            <p:cNvSpPr>
              <a:spLocks noChangeArrowheads="1"/>
            </p:cNvSpPr>
            <p:nvPr/>
          </p:nvSpPr>
          <p:spPr bwMode="auto">
            <a:xfrm>
              <a:off x="2514600" y="393192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28730" name="Rectangle 18"/>
            <p:cNvSpPr>
              <a:spLocks noChangeArrowheads="1"/>
            </p:cNvSpPr>
            <p:nvPr/>
          </p:nvSpPr>
          <p:spPr bwMode="auto">
            <a:xfrm>
              <a:off x="2971800" y="393192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8731" name="Rectangle 19"/>
            <p:cNvSpPr>
              <a:spLocks noChangeArrowheads="1"/>
            </p:cNvSpPr>
            <p:nvPr/>
          </p:nvSpPr>
          <p:spPr bwMode="auto">
            <a:xfrm>
              <a:off x="3429000" y="393192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28732" name="Rectangle 20"/>
            <p:cNvSpPr>
              <a:spLocks noChangeArrowheads="1"/>
            </p:cNvSpPr>
            <p:nvPr/>
          </p:nvSpPr>
          <p:spPr bwMode="auto">
            <a:xfrm>
              <a:off x="3886200" y="393192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*</a:t>
              </a:r>
            </a:p>
          </p:txBody>
        </p:sp>
        <p:sp>
          <p:nvSpPr>
            <p:cNvPr id="28733" name="Rectangle 21"/>
            <p:cNvSpPr>
              <a:spLocks noChangeArrowheads="1"/>
            </p:cNvSpPr>
            <p:nvPr/>
          </p:nvSpPr>
          <p:spPr bwMode="auto">
            <a:xfrm>
              <a:off x="4343400" y="393192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28734" name="Rectangle 22"/>
            <p:cNvSpPr>
              <a:spLocks noChangeArrowheads="1"/>
            </p:cNvSpPr>
            <p:nvPr/>
          </p:nvSpPr>
          <p:spPr bwMode="auto">
            <a:xfrm>
              <a:off x="4800600" y="393192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28735" name="Straight Arrow Connector 26"/>
            <p:cNvCxnSpPr>
              <a:cxnSpLocks noChangeShapeType="1"/>
              <a:stCxn id="28717" idx="3"/>
              <a:endCxn id="28720" idx="0"/>
            </p:cNvCxnSpPr>
            <p:nvPr/>
          </p:nvCxnSpPr>
          <p:spPr bwMode="auto">
            <a:xfrm>
              <a:off x="1920240" y="2636520"/>
              <a:ext cx="370370" cy="609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6" name="Straight Arrow Connector 29"/>
            <p:cNvCxnSpPr>
              <a:cxnSpLocks noChangeShapeType="1"/>
              <a:stCxn id="28718" idx="3"/>
              <a:endCxn id="28721" idx="0"/>
            </p:cNvCxnSpPr>
            <p:nvPr/>
          </p:nvCxnSpPr>
          <p:spPr bwMode="auto">
            <a:xfrm>
              <a:off x="2301240" y="2636520"/>
              <a:ext cx="446109" cy="609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37" name="TextBox 40"/>
            <p:cNvSpPr txBox="1">
              <a:spLocks noChangeArrowheads="1"/>
            </p:cNvSpPr>
            <p:nvPr/>
          </p:nvSpPr>
          <p:spPr bwMode="auto">
            <a:xfrm>
              <a:off x="914400" y="3241357"/>
              <a:ext cx="695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data</a:t>
              </a:r>
            </a:p>
          </p:txBody>
        </p:sp>
        <p:sp>
          <p:nvSpPr>
            <p:cNvPr id="28738" name="TextBox 41"/>
            <p:cNvSpPr txBox="1">
              <a:spLocks noChangeArrowheads="1"/>
            </p:cNvSpPr>
            <p:nvPr/>
          </p:nvSpPr>
          <p:spPr bwMode="auto">
            <a:xfrm>
              <a:off x="733425" y="3927158"/>
              <a:ext cx="8667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index</a:t>
              </a:r>
            </a:p>
          </p:txBody>
        </p:sp>
        <p:sp>
          <p:nvSpPr>
            <p:cNvPr id="28739" name="TextBox 1"/>
            <p:cNvSpPr txBox="1">
              <a:spLocks noChangeArrowheads="1"/>
            </p:cNvSpPr>
            <p:nvPr/>
          </p:nvSpPr>
          <p:spPr bwMode="auto">
            <a:xfrm>
              <a:off x="1739440" y="2742216"/>
              <a:ext cx="1141412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80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Iteration 0</a:t>
              </a:r>
            </a:p>
          </p:txBody>
        </p:sp>
        <p:sp>
          <p:nvSpPr>
            <p:cNvPr id="28740" name="Rectangle 5"/>
            <p:cNvSpPr>
              <a:spLocks noChangeArrowheads="1"/>
            </p:cNvSpPr>
            <p:nvPr/>
          </p:nvSpPr>
          <p:spPr bwMode="auto">
            <a:xfrm rot="5400000">
              <a:off x="1859280" y="1607820"/>
              <a:ext cx="1645920" cy="41148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>
                  <a:solidFill>
                    <a:schemeClr val="bg2"/>
                  </a:solidFill>
                  <a:cs typeface="Arial" charset="0"/>
                </a:rPr>
                <a:t>Thread 3</a:t>
              </a:r>
            </a:p>
          </p:txBody>
        </p:sp>
        <p:cxnSp>
          <p:nvCxnSpPr>
            <p:cNvPr id="28741" name="Straight Arrow Connector 31"/>
            <p:cNvCxnSpPr>
              <a:cxnSpLocks noChangeShapeType="1"/>
              <a:stCxn id="28740" idx="3"/>
              <a:endCxn id="28722" idx="0"/>
            </p:cNvCxnSpPr>
            <p:nvPr/>
          </p:nvCxnSpPr>
          <p:spPr bwMode="auto">
            <a:xfrm>
              <a:off x="2682240" y="2636520"/>
              <a:ext cx="521848" cy="609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2" name="Straight Arrow Connector 24"/>
            <p:cNvCxnSpPr>
              <a:cxnSpLocks noChangeShapeType="1"/>
              <a:stCxn id="28716" idx="3"/>
              <a:endCxn id="28719" idx="0"/>
            </p:cNvCxnSpPr>
            <p:nvPr/>
          </p:nvCxnSpPr>
          <p:spPr bwMode="auto">
            <a:xfrm>
              <a:off x="1501140" y="2636520"/>
              <a:ext cx="332730" cy="609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3365" y="119751"/>
            <a:ext cx="8304213" cy="638377"/>
          </a:xfrm>
        </p:spPr>
        <p:txBody>
          <a:bodyPr/>
          <a:lstStyle/>
          <a:p>
            <a:r>
              <a:rPr lang="en-US" sz="3600" dirty="0" smtClean="0"/>
              <a:t>Reduced Padding with Hybrid Format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JDS (Jagged Diagonal Sparse) Kernel Design for Load Balancing</a:t>
            </a:r>
          </a:p>
        </p:txBody>
      </p:sp>
      <p:grpSp>
        <p:nvGrpSpPr>
          <p:cNvPr id="25603" name="Group 32"/>
          <p:cNvGrpSpPr>
            <a:grpSpLocks/>
          </p:cNvGrpSpPr>
          <p:nvPr/>
        </p:nvGrpSpPr>
        <p:grpSpPr bwMode="auto">
          <a:xfrm rot="5400000">
            <a:off x="7377112" y="2784476"/>
            <a:ext cx="2646363" cy="430212"/>
            <a:chOff x="3228884" y="5682183"/>
            <a:chExt cx="2646587" cy="430267"/>
          </a:xfrm>
        </p:grpSpPr>
        <p:sp>
          <p:nvSpPr>
            <p:cNvPr id="34" name="Rectangle 33"/>
            <p:cNvSpPr/>
            <p:nvPr/>
          </p:nvSpPr>
          <p:spPr>
            <a:xfrm rot="10800000">
              <a:off x="5497614" y="5682183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10800000">
              <a:off x="5129283" y="5682183"/>
              <a:ext cx="377857" cy="43026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10800000">
              <a:off x="4751426" y="5682183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0800000">
              <a:off x="4375156" y="5682182"/>
              <a:ext cx="376270" cy="43026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0800000">
              <a:off x="3984597" y="5682182"/>
              <a:ext cx="376270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0800000">
              <a:off x="3606741" y="5682183"/>
              <a:ext cx="377857" cy="43026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0800000">
              <a:off x="3228884" y="5682183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3259138" y="1673225"/>
            <a:ext cx="2697162" cy="2668588"/>
            <a:chOff x="3259213" y="1676400"/>
            <a:chExt cx="2696335" cy="2669767"/>
          </a:xfrm>
        </p:grpSpPr>
        <p:grpSp>
          <p:nvGrpSpPr>
            <p:cNvPr id="25670" name="Group 6"/>
            <p:cNvGrpSpPr>
              <a:grpSpLocks/>
            </p:cNvGrpSpPr>
            <p:nvPr/>
          </p:nvGrpSpPr>
          <p:grpSpPr bwMode="auto">
            <a:xfrm>
              <a:off x="3259213" y="2830960"/>
              <a:ext cx="2314664" cy="384853"/>
              <a:chOff x="3259213" y="2830960"/>
              <a:chExt cx="2314664" cy="384853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3259213" y="2831023"/>
                <a:ext cx="382470" cy="38434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632161" y="2831023"/>
                <a:ext cx="380883" cy="38434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013044" y="2831023"/>
                <a:ext cx="382471" cy="38434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4395514" y="2831023"/>
                <a:ext cx="382470" cy="38434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790680" y="2831023"/>
                <a:ext cx="380883" cy="38434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192195" y="2831023"/>
                <a:ext cx="382470" cy="38434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3259213" y="2446678"/>
              <a:ext cx="380883" cy="384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grpSp>
          <p:nvGrpSpPr>
            <p:cNvPr id="25672" name="Group 2"/>
            <p:cNvGrpSpPr>
              <a:grpSpLocks/>
            </p:cNvGrpSpPr>
            <p:nvPr/>
          </p:nvGrpSpPr>
          <p:grpSpPr bwMode="auto">
            <a:xfrm>
              <a:off x="3259213" y="1676400"/>
              <a:ext cx="2696335" cy="384853"/>
              <a:chOff x="3259213" y="1676400"/>
              <a:chExt cx="2696335" cy="384853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3259213" y="1676400"/>
                <a:ext cx="380883" cy="3843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632161" y="1676400"/>
                <a:ext cx="380883" cy="3843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013044" y="1676400"/>
                <a:ext cx="382471" cy="3843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395514" y="1676400"/>
                <a:ext cx="380883" cy="3843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4790680" y="1676400"/>
                <a:ext cx="380883" cy="3843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192195" y="1676400"/>
                <a:ext cx="382470" cy="3843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5574665" y="1676400"/>
                <a:ext cx="380883" cy="3843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5673" name="Group 4"/>
            <p:cNvGrpSpPr>
              <a:grpSpLocks/>
            </p:cNvGrpSpPr>
            <p:nvPr/>
          </p:nvGrpSpPr>
          <p:grpSpPr bwMode="auto">
            <a:xfrm>
              <a:off x="3259213" y="2061253"/>
              <a:ext cx="1135838" cy="384853"/>
              <a:chOff x="3259213" y="2061253"/>
              <a:chExt cx="1135838" cy="384853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3259213" y="2060745"/>
                <a:ext cx="382470" cy="385933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632161" y="2060745"/>
                <a:ext cx="380883" cy="385933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013044" y="2060745"/>
                <a:ext cx="382471" cy="385933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3259213" y="3239190"/>
              <a:ext cx="380883" cy="3859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grpSp>
          <p:nvGrpSpPr>
            <p:cNvPr id="25675" name="Group 8"/>
            <p:cNvGrpSpPr>
              <a:grpSpLocks/>
            </p:cNvGrpSpPr>
            <p:nvPr/>
          </p:nvGrpSpPr>
          <p:grpSpPr bwMode="auto">
            <a:xfrm>
              <a:off x="3259213" y="3603415"/>
              <a:ext cx="1158089" cy="384853"/>
              <a:chOff x="3259213" y="3603415"/>
              <a:chExt cx="1158089" cy="38485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3654379" y="3602889"/>
                <a:ext cx="380883" cy="38593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035262" y="3602889"/>
                <a:ext cx="382471" cy="38593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259213" y="3602889"/>
                <a:ext cx="382470" cy="38593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5676" name="Group 50"/>
            <p:cNvGrpSpPr>
              <a:grpSpLocks/>
            </p:cNvGrpSpPr>
            <p:nvPr/>
          </p:nvGrpSpPr>
          <p:grpSpPr bwMode="auto">
            <a:xfrm>
              <a:off x="3268377" y="3961314"/>
              <a:ext cx="754170" cy="384853"/>
              <a:chOff x="3268377" y="3961314"/>
              <a:chExt cx="754170" cy="384853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3268735" y="3961822"/>
                <a:ext cx="380883" cy="3843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641683" y="3961822"/>
                <a:ext cx="380883" cy="38434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</p:grpSp>
      <p:grpSp>
        <p:nvGrpSpPr>
          <p:cNvPr id="109" name="Group 108"/>
          <p:cNvGrpSpPr>
            <a:grpSpLocks/>
          </p:cNvGrpSpPr>
          <p:nvPr/>
        </p:nvGrpSpPr>
        <p:grpSpPr bwMode="auto">
          <a:xfrm>
            <a:off x="3294063" y="1684338"/>
            <a:ext cx="2667000" cy="2735262"/>
            <a:chOff x="996130" y="2724694"/>
            <a:chExt cx="1575904" cy="1625236"/>
          </a:xfrm>
        </p:grpSpPr>
        <p:grpSp>
          <p:nvGrpSpPr>
            <p:cNvPr id="25642" name="Group 111"/>
            <p:cNvGrpSpPr>
              <a:grpSpLocks/>
            </p:cNvGrpSpPr>
            <p:nvPr/>
          </p:nvGrpSpPr>
          <p:grpSpPr bwMode="auto">
            <a:xfrm>
              <a:off x="996130" y="3410494"/>
              <a:ext cx="663855" cy="228600"/>
              <a:chOff x="996130" y="2743200"/>
              <a:chExt cx="663855" cy="228600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996130" y="2743149"/>
                <a:ext cx="223253" cy="228269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1213755" y="2743149"/>
                <a:ext cx="223253" cy="228269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1437008" y="2743149"/>
                <a:ext cx="223253" cy="228269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5643" name="Group 113"/>
            <p:cNvGrpSpPr>
              <a:grpSpLocks/>
            </p:cNvGrpSpPr>
            <p:nvPr/>
          </p:nvGrpSpPr>
          <p:grpSpPr bwMode="auto">
            <a:xfrm>
              <a:off x="996130" y="3181894"/>
              <a:ext cx="663855" cy="228600"/>
              <a:chOff x="996130" y="2743200"/>
              <a:chExt cx="663855" cy="228600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1437008" y="2743480"/>
                <a:ext cx="223253" cy="228269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996130" y="2743480"/>
                <a:ext cx="223253" cy="228269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1213755" y="2743480"/>
                <a:ext cx="223253" cy="228269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5644" name="Group 115"/>
            <p:cNvGrpSpPr>
              <a:grpSpLocks/>
            </p:cNvGrpSpPr>
            <p:nvPr/>
          </p:nvGrpSpPr>
          <p:grpSpPr bwMode="auto">
            <a:xfrm>
              <a:off x="996130" y="2724694"/>
              <a:ext cx="1575904" cy="228600"/>
              <a:chOff x="996130" y="2743200"/>
              <a:chExt cx="1575904" cy="228600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996130" y="2743200"/>
                <a:ext cx="223253" cy="2282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1213755" y="2743200"/>
                <a:ext cx="223253" cy="2282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1437008" y="2743200"/>
                <a:ext cx="223253" cy="2282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660261" y="2743200"/>
                <a:ext cx="223253" cy="2282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891018" y="2743200"/>
                <a:ext cx="223253" cy="2282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2125528" y="2743200"/>
                <a:ext cx="223253" cy="2282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348781" y="2743200"/>
                <a:ext cx="223253" cy="2282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5645" name="Group 116"/>
            <p:cNvGrpSpPr>
              <a:grpSpLocks/>
            </p:cNvGrpSpPr>
            <p:nvPr/>
          </p:nvGrpSpPr>
          <p:grpSpPr bwMode="auto">
            <a:xfrm>
              <a:off x="996130" y="2953294"/>
              <a:ext cx="1352834" cy="228600"/>
              <a:chOff x="996130" y="2743200"/>
              <a:chExt cx="1352834" cy="228600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1660261" y="2742869"/>
                <a:ext cx="222315" cy="22921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125528" y="2742869"/>
                <a:ext cx="223253" cy="22921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996130" y="2742869"/>
                <a:ext cx="223253" cy="22921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213755" y="2742869"/>
                <a:ext cx="223253" cy="22921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1437008" y="2742869"/>
                <a:ext cx="223253" cy="22921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891018" y="2742869"/>
                <a:ext cx="222315" cy="22921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5646" name="Group 117"/>
            <p:cNvGrpSpPr>
              <a:grpSpLocks/>
            </p:cNvGrpSpPr>
            <p:nvPr/>
          </p:nvGrpSpPr>
          <p:grpSpPr bwMode="auto">
            <a:xfrm>
              <a:off x="996130" y="3653245"/>
              <a:ext cx="440785" cy="228600"/>
              <a:chOff x="996130" y="2743200"/>
              <a:chExt cx="440785" cy="228600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213755" y="2742816"/>
                <a:ext cx="223253" cy="2292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996130" y="2742816"/>
                <a:ext cx="223253" cy="2292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996130" y="3892449"/>
              <a:ext cx="223253" cy="2292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996130" y="4121661"/>
              <a:ext cx="223253" cy="2282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grpSp>
        <p:nvGrpSpPr>
          <p:cNvPr id="180" name="Group 179"/>
          <p:cNvGrpSpPr>
            <a:grpSpLocks/>
          </p:cNvGrpSpPr>
          <p:nvPr/>
        </p:nvGrpSpPr>
        <p:grpSpPr bwMode="auto">
          <a:xfrm>
            <a:off x="3113088" y="2125663"/>
            <a:ext cx="5360987" cy="1681162"/>
            <a:chOff x="3124200" y="2084196"/>
            <a:chExt cx="5360933" cy="1681580"/>
          </a:xfrm>
        </p:grpSpPr>
        <p:grpSp>
          <p:nvGrpSpPr>
            <p:cNvPr id="25627" name="Group 40"/>
            <p:cNvGrpSpPr>
              <a:grpSpLocks/>
            </p:cNvGrpSpPr>
            <p:nvPr/>
          </p:nvGrpSpPr>
          <p:grpSpPr bwMode="auto">
            <a:xfrm>
              <a:off x="6629400" y="2431430"/>
              <a:ext cx="338128" cy="313125"/>
              <a:chOff x="2832842" y="1843522"/>
              <a:chExt cx="1364974" cy="1336813"/>
            </a:xfrm>
          </p:grpSpPr>
          <p:sp>
            <p:nvSpPr>
              <p:cNvPr id="25640" name="Oval 22"/>
              <p:cNvSpPr>
                <a:spLocks noChangeArrowheads="1"/>
              </p:cNvSpPr>
              <p:nvPr/>
            </p:nvSpPr>
            <p:spPr bwMode="auto">
              <a:xfrm>
                <a:off x="2832842" y="1843522"/>
                <a:ext cx="1364974" cy="1336813"/>
              </a:xfrm>
              <a:prstGeom prst="ellipse">
                <a:avLst/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endPara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338966" y="1981300"/>
                <a:ext cx="352467" cy="1037211"/>
              </a:xfrm>
              <a:custGeom>
                <a:avLst/>
                <a:gdLst>
                  <a:gd name="connsiteX0" fmla="*/ 222106 w 864968"/>
                  <a:gd name="connsiteY0" fmla="*/ 0 h 2429691"/>
                  <a:gd name="connsiteX1" fmla="*/ 862186 w 864968"/>
                  <a:gd name="connsiteY1" fmla="*/ 352697 h 2429691"/>
                  <a:gd name="connsiteX2" fmla="*/ 38 w 864968"/>
                  <a:gd name="connsiteY2" fmla="*/ 718457 h 2429691"/>
                  <a:gd name="connsiteX3" fmla="*/ 822998 w 864968"/>
                  <a:gd name="connsiteY3" fmla="*/ 1071154 h 2429691"/>
                  <a:gd name="connsiteX4" fmla="*/ 39226 w 864968"/>
                  <a:gd name="connsiteY4" fmla="*/ 1358537 h 2429691"/>
                  <a:gd name="connsiteX5" fmla="*/ 836061 w 864968"/>
                  <a:gd name="connsiteY5" fmla="*/ 1658983 h 2429691"/>
                  <a:gd name="connsiteX6" fmla="*/ 91478 w 864968"/>
                  <a:gd name="connsiteY6" fmla="*/ 1998617 h 2429691"/>
                  <a:gd name="connsiteX7" fmla="*/ 483363 w 864968"/>
                  <a:gd name="connsiteY7" fmla="*/ 2194560 h 2429691"/>
                  <a:gd name="connsiteX8" fmla="*/ 535615 w 864968"/>
                  <a:gd name="connsiteY8" fmla="*/ 2429691 h 2429691"/>
                  <a:gd name="connsiteX9" fmla="*/ 535615 w 864968"/>
                  <a:gd name="connsiteY9" fmla="*/ 2429691 h 242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968" h="2429691">
                    <a:moveTo>
                      <a:pt x="222106" y="0"/>
                    </a:moveTo>
                    <a:cubicBezTo>
                      <a:pt x="560651" y="116477"/>
                      <a:pt x="899197" y="232954"/>
                      <a:pt x="862186" y="352697"/>
                    </a:cubicBezTo>
                    <a:cubicBezTo>
                      <a:pt x="825175" y="472440"/>
                      <a:pt x="6569" y="598714"/>
                      <a:pt x="38" y="718457"/>
                    </a:cubicBezTo>
                    <a:cubicBezTo>
                      <a:pt x="-6493" y="838200"/>
                      <a:pt x="816467" y="964474"/>
                      <a:pt x="822998" y="1071154"/>
                    </a:cubicBezTo>
                    <a:cubicBezTo>
                      <a:pt x="829529" y="1177834"/>
                      <a:pt x="37049" y="1260566"/>
                      <a:pt x="39226" y="1358537"/>
                    </a:cubicBezTo>
                    <a:cubicBezTo>
                      <a:pt x="41403" y="1456508"/>
                      <a:pt x="827352" y="1552303"/>
                      <a:pt x="836061" y="1658983"/>
                    </a:cubicBezTo>
                    <a:cubicBezTo>
                      <a:pt x="844770" y="1765663"/>
                      <a:pt x="150261" y="1909354"/>
                      <a:pt x="91478" y="1998617"/>
                    </a:cubicBezTo>
                    <a:cubicBezTo>
                      <a:pt x="32695" y="2087880"/>
                      <a:pt x="409340" y="2122714"/>
                      <a:pt x="483363" y="2194560"/>
                    </a:cubicBezTo>
                    <a:cubicBezTo>
                      <a:pt x="557386" y="2266406"/>
                      <a:pt x="535615" y="2429691"/>
                      <a:pt x="535615" y="2429691"/>
                    </a:cubicBezTo>
                    <a:lnTo>
                      <a:pt x="535615" y="242969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5628" name="Group 43"/>
            <p:cNvGrpSpPr>
              <a:grpSpLocks/>
            </p:cNvGrpSpPr>
            <p:nvPr/>
          </p:nvGrpSpPr>
          <p:grpSpPr bwMode="auto">
            <a:xfrm>
              <a:off x="6629400" y="2084196"/>
              <a:ext cx="338128" cy="313125"/>
              <a:chOff x="2832842" y="1843522"/>
              <a:chExt cx="1364974" cy="1336813"/>
            </a:xfrm>
          </p:grpSpPr>
          <p:sp>
            <p:nvSpPr>
              <p:cNvPr id="25638" name="Oval 22"/>
              <p:cNvSpPr>
                <a:spLocks noChangeArrowheads="1"/>
              </p:cNvSpPr>
              <p:nvPr/>
            </p:nvSpPr>
            <p:spPr bwMode="auto">
              <a:xfrm>
                <a:off x="2832842" y="1843522"/>
                <a:ext cx="1364974" cy="1336813"/>
              </a:xfrm>
              <a:prstGeom prst="ellipse">
                <a:avLst/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endPara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3338966" y="1979105"/>
                <a:ext cx="352467" cy="1037207"/>
              </a:xfrm>
              <a:custGeom>
                <a:avLst/>
                <a:gdLst>
                  <a:gd name="connsiteX0" fmla="*/ 222106 w 864968"/>
                  <a:gd name="connsiteY0" fmla="*/ 0 h 2429691"/>
                  <a:gd name="connsiteX1" fmla="*/ 862186 w 864968"/>
                  <a:gd name="connsiteY1" fmla="*/ 352697 h 2429691"/>
                  <a:gd name="connsiteX2" fmla="*/ 38 w 864968"/>
                  <a:gd name="connsiteY2" fmla="*/ 718457 h 2429691"/>
                  <a:gd name="connsiteX3" fmla="*/ 822998 w 864968"/>
                  <a:gd name="connsiteY3" fmla="*/ 1071154 h 2429691"/>
                  <a:gd name="connsiteX4" fmla="*/ 39226 w 864968"/>
                  <a:gd name="connsiteY4" fmla="*/ 1358537 h 2429691"/>
                  <a:gd name="connsiteX5" fmla="*/ 836061 w 864968"/>
                  <a:gd name="connsiteY5" fmla="*/ 1658983 h 2429691"/>
                  <a:gd name="connsiteX6" fmla="*/ 91478 w 864968"/>
                  <a:gd name="connsiteY6" fmla="*/ 1998617 h 2429691"/>
                  <a:gd name="connsiteX7" fmla="*/ 483363 w 864968"/>
                  <a:gd name="connsiteY7" fmla="*/ 2194560 h 2429691"/>
                  <a:gd name="connsiteX8" fmla="*/ 535615 w 864968"/>
                  <a:gd name="connsiteY8" fmla="*/ 2429691 h 2429691"/>
                  <a:gd name="connsiteX9" fmla="*/ 535615 w 864968"/>
                  <a:gd name="connsiteY9" fmla="*/ 2429691 h 242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968" h="2429691">
                    <a:moveTo>
                      <a:pt x="222106" y="0"/>
                    </a:moveTo>
                    <a:cubicBezTo>
                      <a:pt x="560651" y="116477"/>
                      <a:pt x="899197" y="232954"/>
                      <a:pt x="862186" y="352697"/>
                    </a:cubicBezTo>
                    <a:cubicBezTo>
                      <a:pt x="825175" y="472440"/>
                      <a:pt x="6569" y="598714"/>
                      <a:pt x="38" y="718457"/>
                    </a:cubicBezTo>
                    <a:cubicBezTo>
                      <a:pt x="-6493" y="838200"/>
                      <a:pt x="816467" y="964474"/>
                      <a:pt x="822998" y="1071154"/>
                    </a:cubicBezTo>
                    <a:cubicBezTo>
                      <a:pt x="829529" y="1177834"/>
                      <a:pt x="37049" y="1260566"/>
                      <a:pt x="39226" y="1358537"/>
                    </a:cubicBezTo>
                    <a:cubicBezTo>
                      <a:pt x="41403" y="1456508"/>
                      <a:pt x="827352" y="1552303"/>
                      <a:pt x="836061" y="1658983"/>
                    </a:cubicBezTo>
                    <a:cubicBezTo>
                      <a:pt x="844770" y="1765663"/>
                      <a:pt x="150261" y="1909354"/>
                      <a:pt x="91478" y="1998617"/>
                    </a:cubicBezTo>
                    <a:cubicBezTo>
                      <a:pt x="32695" y="2087880"/>
                      <a:pt x="409340" y="2122714"/>
                      <a:pt x="483363" y="2194560"/>
                    </a:cubicBezTo>
                    <a:cubicBezTo>
                      <a:pt x="557386" y="2266406"/>
                      <a:pt x="535615" y="2429691"/>
                      <a:pt x="535615" y="2429691"/>
                    </a:cubicBezTo>
                    <a:lnTo>
                      <a:pt x="535615" y="242969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25629" name="Group 46"/>
            <p:cNvGrpSpPr>
              <a:grpSpLocks/>
            </p:cNvGrpSpPr>
            <p:nvPr/>
          </p:nvGrpSpPr>
          <p:grpSpPr bwMode="auto">
            <a:xfrm>
              <a:off x="6629400" y="2809885"/>
              <a:ext cx="338128" cy="313125"/>
              <a:chOff x="2832842" y="1843522"/>
              <a:chExt cx="1364974" cy="1336813"/>
            </a:xfrm>
          </p:grpSpPr>
          <p:sp>
            <p:nvSpPr>
              <p:cNvPr id="25636" name="Oval 22"/>
              <p:cNvSpPr>
                <a:spLocks noChangeArrowheads="1"/>
              </p:cNvSpPr>
              <p:nvPr/>
            </p:nvSpPr>
            <p:spPr bwMode="auto">
              <a:xfrm>
                <a:off x="2832842" y="1843522"/>
                <a:ext cx="1364974" cy="1336813"/>
              </a:xfrm>
              <a:prstGeom prst="ellipse">
                <a:avLst/>
              </a:prstGeom>
              <a:solidFill>
                <a:srgbClr val="00B8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Times New Roman" panose="02020603050405020304" pitchFamily="18" charset="0"/>
                  <a:buNone/>
                </a:pPr>
                <a:endParaRPr lang="en-US" altLang="en-US" sz="18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3338966" y="1979011"/>
                <a:ext cx="352467" cy="1037211"/>
              </a:xfrm>
              <a:custGeom>
                <a:avLst/>
                <a:gdLst>
                  <a:gd name="connsiteX0" fmla="*/ 222106 w 864968"/>
                  <a:gd name="connsiteY0" fmla="*/ 0 h 2429691"/>
                  <a:gd name="connsiteX1" fmla="*/ 862186 w 864968"/>
                  <a:gd name="connsiteY1" fmla="*/ 352697 h 2429691"/>
                  <a:gd name="connsiteX2" fmla="*/ 38 w 864968"/>
                  <a:gd name="connsiteY2" fmla="*/ 718457 h 2429691"/>
                  <a:gd name="connsiteX3" fmla="*/ 822998 w 864968"/>
                  <a:gd name="connsiteY3" fmla="*/ 1071154 h 2429691"/>
                  <a:gd name="connsiteX4" fmla="*/ 39226 w 864968"/>
                  <a:gd name="connsiteY4" fmla="*/ 1358537 h 2429691"/>
                  <a:gd name="connsiteX5" fmla="*/ 836061 w 864968"/>
                  <a:gd name="connsiteY5" fmla="*/ 1658983 h 2429691"/>
                  <a:gd name="connsiteX6" fmla="*/ 91478 w 864968"/>
                  <a:gd name="connsiteY6" fmla="*/ 1998617 h 2429691"/>
                  <a:gd name="connsiteX7" fmla="*/ 483363 w 864968"/>
                  <a:gd name="connsiteY7" fmla="*/ 2194560 h 2429691"/>
                  <a:gd name="connsiteX8" fmla="*/ 535615 w 864968"/>
                  <a:gd name="connsiteY8" fmla="*/ 2429691 h 2429691"/>
                  <a:gd name="connsiteX9" fmla="*/ 535615 w 864968"/>
                  <a:gd name="connsiteY9" fmla="*/ 2429691 h 242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968" h="2429691">
                    <a:moveTo>
                      <a:pt x="222106" y="0"/>
                    </a:moveTo>
                    <a:cubicBezTo>
                      <a:pt x="560651" y="116477"/>
                      <a:pt x="899197" y="232954"/>
                      <a:pt x="862186" y="352697"/>
                    </a:cubicBezTo>
                    <a:cubicBezTo>
                      <a:pt x="825175" y="472440"/>
                      <a:pt x="6569" y="598714"/>
                      <a:pt x="38" y="718457"/>
                    </a:cubicBezTo>
                    <a:cubicBezTo>
                      <a:pt x="-6493" y="838200"/>
                      <a:pt x="816467" y="964474"/>
                      <a:pt x="822998" y="1071154"/>
                    </a:cubicBezTo>
                    <a:cubicBezTo>
                      <a:pt x="829529" y="1177834"/>
                      <a:pt x="37049" y="1260566"/>
                      <a:pt x="39226" y="1358537"/>
                    </a:cubicBezTo>
                    <a:cubicBezTo>
                      <a:pt x="41403" y="1456508"/>
                      <a:pt x="827352" y="1552303"/>
                      <a:pt x="836061" y="1658983"/>
                    </a:cubicBezTo>
                    <a:cubicBezTo>
                      <a:pt x="844770" y="1765663"/>
                      <a:pt x="150261" y="1909354"/>
                      <a:pt x="91478" y="1998617"/>
                    </a:cubicBezTo>
                    <a:cubicBezTo>
                      <a:pt x="32695" y="2087880"/>
                      <a:pt x="409340" y="2122714"/>
                      <a:pt x="483363" y="2194560"/>
                    </a:cubicBezTo>
                    <a:cubicBezTo>
                      <a:pt x="557386" y="2266406"/>
                      <a:pt x="535615" y="2429691"/>
                      <a:pt x="535615" y="2429691"/>
                    </a:cubicBezTo>
                    <a:lnTo>
                      <a:pt x="535615" y="242969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cxnSp>
          <p:nvCxnSpPr>
            <p:cNvPr id="111" name="Straight Arrow Connector 110"/>
            <p:cNvCxnSpPr>
              <a:stCxn id="25640" idx="6"/>
              <a:endCxn id="39" idx="0"/>
            </p:cNvCxnSpPr>
            <p:nvPr/>
          </p:nvCxnSpPr>
          <p:spPr>
            <a:xfrm flipV="1">
              <a:off x="6967498" y="2242985"/>
              <a:ext cx="1517635" cy="3445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25638" idx="6"/>
              <a:endCxn id="37" idx="0"/>
            </p:cNvCxnSpPr>
            <p:nvPr/>
          </p:nvCxnSpPr>
          <p:spPr>
            <a:xfrm>
              <a:off x="6967498" y="2241397"/>
              <a:ext cx="1517635" cy="7701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25636" idx="6"/>
              <a:endCxn id="35" idx="0"/>
            </p:cNvCxnSpPr>
            <p:nvPr/>
          </p:nvCxnSpPr>
          <p:spPr>
            <a:xfrm>
              <a:off x="6967498" y="2967065"/>
              <a:ext cx="1517635" cy="7987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endCxn id="25640" idx="2"/>
            </p:cNvCxnSpPr>
            <p:nvPr/>
          </p:nvCxnSpPr>
          <p:spPr>
            <a:xfrm>
              <a:off x="3124200" y="2587558"/>
              <a:ext cx="35051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endCxn id="25638" idx="2"/>
            </p:cNvCxnSpPr>
            <p:nvPr/>
          </p:nvCxnSpPr>
          <p:spPr>
            <a:xfrm>
              <a:off x="3124200" y="2231870"/>
              <a:ext cx="3505165" cy="95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endCxn id="25636" idx="2"/>
            </p:cNvCxnSpPr>
            <p:nvPr/>
          </p:nvCxnSpPr>
          <p:spPr>
            <a:xfrm>
              <a:off x="3124200" y="2967065"/>
              <a:ext cx="35051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51438" y="5867400"/>
            <a:ext cx="126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JDS Format</a:t>
            </a:r>
          </a:p>
        </p:txBody>
      </p:sp>
      <p:grpSp>
        <p:nvGrpSpPr>
          <p:cNvPr id="25608" name="Group 172"/>
          <p:cNvGrpSpPr>
            <a:grpSpLocks/>
          </p:cNvGrpSpPr>
          <p:nvPr/>
        </p:nvGrpSpPr>
        <p:grpSpPr bwMode="auto">
          <a:xfrm>
            <a:off x="2312988" y="1658938"/>
            <a:ext cx="946150" cy="2732087"/>
            <a:chOff x="2312932" y="1658746"/>
            <a:chExt cx="946281" cy="2732701"/>
          </a:xfrm>
        </p:grpSpPr>
        <p:grpSp>
          <p:nvGrpSpPr>
            <p:cNvPr id="25612" name="Group 173"/>
            <p:cNvGrpSpPr>
              <a:grpSpLocks/>
            </p:cNvGrpSpPr>
            <p:nvPr/>
          </p:nvGrpSpPr>
          <p:grpSpPr bwMode="auto">
            <a:xfrm rot="5400000">
              <a:off x="1161715" y="2809963"/>
              <a:ext cx="2732701" cy="430267"/>
              <a:chOff x="3228884" y="5682183"/>
              <a:chExt cx="2646587" cy="430267"/>
            </a:xfrm>
          </p:grpSpPr>
          <p:sp>
            <p:nvSpPr>
              <p:cNvPr id="183" name="Rectangle 182"/>
              <p:cNvSpPr/>
              <p:nvPr/>
            </p:nvSpPr>
            <p:spPr>
              <a:xfrm rot="10800000">
                <a:off x="5498706" y="5682178"/>
                <a:ext cx="376765" cy="4302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10800000">
                <a:off x="5129629" y="5682178"/>
                <a:ext cx="376765" cy="4302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 rot="10800000">
                <a:off x="4751326" y="5682178"/>
                <a:ext cx="378304" cy="4302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10800000">
                <a:off x="4374559" y="5682178"/>
                <a:ext cx="376766" cy="4302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10800000">
                <a:off x="3983953" y="5682178"/>
                <a:ext cx="376766" cy="4302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 rot="10800000">
                <a:off x="3605650" y="5682178"/>
                <a:ext cx="378304" cy="4302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 rot="10800000">
                <a:off x="3228884" y="5682178"/>
                <a:ext cx="376765" cy="4302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cxnSp>
          <p:nvCxnSpPr>
            <p:cNvPr id="175" name="Straight Arrow Connector 174"/>
            <p:cNvCxnSpPr>
              <a:stCxn id="189" idx="2"/>
            </p:cNvCxnSpPr>
            <p:nvPr/>
          </p:nvCxnSpPr>
          <p:spPr>
            <a:xfrm flipV="1">
              <a:off x="2743204" y="1847700"/>
              <a:ext cx="516009" cy="63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88" idx="2"/>
            </p:cNvCxnSpPr>
            <p:nvPr/>
          </p:nvCxnSpPr>
          <p:spPr>
            <a:xfrm flipV="1">
              <a:off x="2743204" y="2231962"/>
              <a:ext cx="516009" cy="111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187" idx="2"/>
            </p:cNvCxnSpPr>
            <p:nvPr/>
          </p:nvCxnSpPr>
          <p:spPr>
            <a:xfrm flipV="1">
              <a:off x="2743204" y="2617811"/>
              <a:ext cx="516009" cy="158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>
              <a:stCxn id="186" idx="2"/>
            </p:cNvCxnSpPr>
            <p:nvPr/>
          </p:nvCxnSpPr>
          <p:spPr>
            <a:xfrm flipV="1">
              <a:off x="2743204" y="3002073"/>
              <a:ext cx="516009" cy="349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>
              <a:stCxn id="185" idx="2"/>
            </p:cNvCxnSpPr>
            <p:nvPr/>
          </p:nvCxnSpPr>
          <p:spPr>
            <a:xfrm flipV="1">
              <a:off x="2743204" y="3411740"/>
              <a:ext cx="516009" cy="142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>
              <a:stCxn id="184" idx="2"/>
            </p:cNvCxnSpPr>
            <p:nvPr/>
          </p:nvCxnSpPr>
          <p:spPr>
            <a:xfrm flipV="1">
              <a:off x="2743204" y="3813467"/>
              <a:ext cx="516009" cy="31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>
              <a:stCxn id="183" idx="2"/>
            </p:cNvCxnSpPr>
            <p:nvPr/>
          </p:nvCxnSpPr>
          <p:spPr>
            <a:xfrm>
              <a:off x="2743204" y="4196141"/>
              <a:ext cx="516009" cy="31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9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Palatino"/>
              <a:buNone/>
            </a:pPr>
            <a:r>
              <a:rPr lang="en-US" altLang="en-US" sz="1200" smtClean="0">
                <a:latin typeface="Palatino"/>
              </a:rPr>
              <a:t>©Wen-mei W. Hwu and David Kirk/NVIDIA, 2010-2016</a:t>
            </a:r>
            <a:endParaRPr lang="en-US" altLang="en-US" sz="1200">
              <a:latin typeface="Palatino"/>
            </a:endParaRPr>
          </a:p>
        </p:txBody>
      </p:sp>
      <p:sp>
        <p:nvSpPr>
          <p:cNvPr id="2561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7FBB161-9346-47E5-A075-41BAAA2BA7C2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26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25611" name="TextBox 2"/>
          <p:cNvSpPr txBox="1">
            <a:spLocks noChangeArrowheads="1"/>
          </p:cNvSpPr>
          <p:nvPr/>
        </p:nvSpPr>
        <p:spPr bwMode="auto">
          <a:xfrm>
            <a:off x="4205288" y="4487863"/>
            <a:ext cx="4572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Sort rows into descending order according to number of non-zero. Keep track of the original row numbers so that the output vector can be generated correctly. </a:t>
            </a:r>
          </a:p>
        </p:txBody>
      </p:sp>
      <p:sp>
        <p:nvSpPr>
          <p:cNvPr id="107" name="TextBox 2"/>
          <p:cNvSpPr txBox="1">
            <a:spLocks noChangeArrowheads="1"/>
          </p:cNvSpPr>
          <p:nvPr/>
        </p:nvSpPr>
        <p:spPr bwMode="auto">
          <a:xfrm>
            <a:off x="5865094" y="3273689"/>
            <a:ext cx="1757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Access with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col_index</a:t>
            </a:r>
            <a:endParaRPr lang="en-US" altLang="en-US" sz="2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3934" y="1318130"/>
            <a:ext cx="2013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Perm with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err="1" smtClean="0">
                <a:solidFill>
                  <a:schemeClr val="tx1"/>
                </a:solidFill>
              </a:rPr>
              <a:t>jds_row_index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1524000" y="1575345"/>
            <a:ext cx="6130925" cy="3725863"/>
            <a:chOff x="1489075" y="990600"/>
            <a:chExt cx="6130925" cy="3725862"/>
          </a:xfrm>
        </p:grpSpPr>
        <p:sp>
          <p:nvSpPr>
            <p:cNvPr id="11" name="Rectangle 10"/>
            <p:cNvSpPr/>
            <p:nvPr/>
          </p:nvSpPr>
          <p:spPr>
            <a:xfrm>
              <a:off x="1620838" y="1123950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13000" y="2667000"/>
              <a:ext cx="630238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87700" y="2667000"/>
              <a:ext cx="630238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20838" y="3397249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9075" y="990600"/>
              <a:ext cx="2493963" cy="31543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03475" y="1123950"/>
              <a:ext cx="628650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20838" y="2667000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13000" y="3397249"/>
              <a:ext cx="630238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1756" name="TextBox 27"/>
            <p:cNvSpPr txBox="1">
              <a:spLocks noChangeArrowheads="1"/>
            </p:cNvSpPr>
            <p:nvPr/>
          </p:nvSpPr>
          <p:spPr bwMode="auto">
            <a:xfrm>
              <a:off x="2335212" y="4254500"/>
              <a:ext cx="7651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CSR</a:t>
              </a: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4135438" y="2201863"/>
              <a:ext cx="838200" cy="731837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65738" y="1897063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/>
                <a:t>3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49963" y="1100138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824663" y="1100138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65738" y="2667000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126038" y="990600"/>
              <a:ext cx="2493962" cy="31543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048375" y="1897063"/>
              <a:ext cx="628650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257800" y="1100138"/>
              <a:ext cx="630238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057900" y="2667000"/>
              <a:ext cx="630238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1766" name="TextBox 27"/>
            <p:cNvSpPr txBox="1">
              <a:spLocks noChangeArrowheads="1"/>
            </p:cNvSpPr>
            <p:nvPr/>
          </p:nvSpPr>
          <p:spPr bwMode="auto">
            <a:xfrm>
              <a:off x="5929312" y="4254500"/>
              <a:ext cx="6985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JDS</a:t>
              </a:r>
            </a:p>
          </p:txBody>
        </p:sp>
      </p:grpSp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Rows According to Length (Regularization)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27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7895863" y="180501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95862" y="260194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95861" y="336056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 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895860" y="405643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 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77448"/>
              </p:ext>
            </p:extLst>
          </p:nvPr>
        </p:nvGraphicFramePr>
        <p:xfrm>
          <a:off x="533400" y="1870075"/>
          <a:ext cx="8093076" cy="1482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Nonzero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values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data[7]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Column indices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col_index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[7]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Row Pointers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row_ptr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[5]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11"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  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 2,              5,        7   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CSR</a:t>
            </a:r>
            <a:r>
              <a:rPr lang="en-US" altLang="en-US" dirty="0"/>
              <a:t> </a:t>
            </a:r>
            <a:r>
              <a:rPr lang="en-US" altLang="en-US" dirty="0" smtClean="0"/>
              <a:t>to JDS Conversion</a:t>
            </a:r>
          </a:p>
        </p:txBody>
      </p:sp>
      <p:sp>
        <p:nvSpPr>
          <p:cNvPr id="123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Palatino"/>
              <a:buNone/>
            </a:pPr>
            <a:r>
              <a:rPr lang="en-US" altLang="en-US" sz="1200" smtClean="0">
                <a:latin typeface="Palatino"/>
              </a:rPr>
              <a:t>©Wen-mei W. Hwu and David Kirk/NVIDIA, 2010-2016</a:t>
            </a:r>
            <a:endParaRPr lang="en-US" altLang="en-US" sz="1200">
              <a:latin typeface="Palatino"/>
            </a:endParaRPr>
          </a:p>
        </p:txBody>
      </p:sp>
      <p:sp>
        <p:nvSpPr>
          <p:cNvPr id="1233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34200" y="6402388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351520A-E829-4BC6-A347-72C18212E119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28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61645"/>
              </p:ext>
            </p:extLst>
          </p:nvPr>
        </p:nvGraphicFramePr>
        <p:xfrm>
          <a:off x="512618" y="3748841"/>
          <a:ext cx="8915399" cy="27131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2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0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0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72">
                  <a:extLst>
                    <a:ext uri="{9D8B030D-6E8A-4147-A177-3AD203B41FA5}">
                      <a16:colId xmlns:a16="http://schemas.microsoft.com/office/drawing/2014/main" val="2633831720"/>
                    </a:ext>
                  </a:extLst>
                </a:gridCol>
                <a:gridCol w="5722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0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752">
                  <a:extLst>
                    <a:ext uri="{9D8B030D-6E8A-4147-A177-3AD203B41FA5}">
                      <a16:colId xmlns:a16="http://schemas.microsoft.com/office/drawing/2014/main" val="55933418"/>
                    </a:ext>
                  </a:extLst>
                </a:gridCol>
                <a:gridCol w="490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55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90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744">
                  <a:extLst>
                    <a:ext uri="{9D8B030D-6E8A-4147-A177-3AD203B41FA5}">
                      <a16:colId xmlns:a16="http://schemas.microsoft.com/office/drawing/2014/main" val="766453838"/>
                    </a:ext>
                  </a:extLst>
                </a:gridCol>
                <a:gridCol w="4082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4313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Row 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95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Nonzero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values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data[7]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757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Column indices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col_index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[7]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137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JDS Row Pointers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jds_row_ptr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[5]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12"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                3,            5,          7,7  }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137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JDS Row Indices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jds_row_index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12"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2,                0,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3,         1 }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668615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 flipH="1">
            <a:off x="5638800" y="3429000"/>
            <a:ext cx="762000" cy="3198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669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43822"/>
              </p:ext>
            </p:extLst>
          </p:nvPr>
        </p:nvGraphicFramePr>
        <p:xfrm>
          <a:off x="533400" y="1198563"/>
          <a:ext cx="7700963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3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Nonzero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values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data[7]</a:t>
                      </a: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 2, 4, 1, 3, 1, 1, 1 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Column indices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col_index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[7]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 1, 2, 3, 0, 2, 0, 3 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JDS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row indices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Jds_row_index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[4]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 2, 0, 3, 1 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JDS Row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Ptrs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Jds_row_ptr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[4]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 0, 3, 5, 7,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 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1760" name="Group 8"/>
          <p:cNvGrpSpPr>
            <a:grpSpLocks/>
          </p:cNvGrpSpPr>
          <p:nvPr/>
        </p:nvGrpSpPr>
        <p:grpSpPr bwMode="auto">
          <a:xfrm>
            <a:off x="3048000" y="3048000"/>
            <a:ext cx="3810000" cy="1752600"/>
            <a:chOff x="3048000" y="2971800"/>
            <a:chExt cx="3810000" cy="1752600"/>
          </a:xfrm>
        </p:grpSpPr>
        <p:sp>
          <p:nvSpPr>
            <p:cNvPr id="31761" name="Rectangle 7"/>
            <p:cNvSpPr>
              <a:spLocks noChangeArrowheads="1"/>
            </p:cNvSpPr>
            <p:nvPr/>
          </p:nvSpPr>
          <p:spPr bwMode="auto">
            <a:xfrm>
              <a:off x="3048000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1762" name="Rectangle 8"/>
            <p:cNvSpPr>
              <a:spLocks noChangeArrowheads="1"/>
            </p:cNvSpPr>
            <p:nvPr/>
          </p:nvSpPr>
          <p:spPr bwMode="auto">
            <a:xfrm>
              <a:off x="3513804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1763" name="Rectangle 9"/>
            <p:cNvSpPr>
              <a:spLocks noChangeArrowheads="1"/>
            </p:cNvSpPr>
            <p:nvPr/>
          </p:nvSpPr>
          <p:spPr bwMode="auto">
            <a:xfrm>
              <a:off x="3971004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1764" name="Rectangle 10"/>
            <p:cNvSpPr>
              <a:spLocks noChangeArrowheads="1"/>
            </p:cNvSpPr>
            <p:nvPr/>
          </p:nvSpPr>
          <p:spPr bwMode="auto">
            <a:xfrm>
              <a:off x="4419600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1765" name="Rectangle 11"/>
            <p:cNvSpPr>
              <a:spLocks noChangeArrowheads="1"/>
            </p:cNvSpPr>
            <p:nvPr/>
          </p:nvSpPr>
          <p:spPr bwMode="auto">
            <a:xfrm>
              <a:off x="4885404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1766" name="Rectangle 12"/>
            <p:cNvSpPr>
              <a:spLocks noChangeArrowheads="1"/>
            </p:cNvSpPr>
            <p:nvPr/>
          </p:nvSpPr>
          <p:spPr bwMode="auto">
            <a:xfrm>
              <a:off x="5342604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1767" name="Rectangle 13"/>
            <p:cNvSpPr>
              <a:spLocks noChangeArrowheads="1"/>
            </p:cNvSpPr>
            <p:nvPr/>
          </p:nvSpPr>
          <p:spPr bwMode="auto">
            <a:xfrm>
              <a:off x="5791200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1768" name="Rectangle 15"/>
            <p:cNvSpPr>
              <a:spLocks noChangeArrowheads="1"/>
            </p:cNvSpPr>
            <p:nvPr/>
          </p:nvSpPr>
          <p:spPr bwMode="auto">
            <a:xfrm>
              <a:off x="3048000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1769" name="Rectangle 16"/>
            <p:cNvSpPr>
              <a:spLocks noChangeArrowheads="1"/>
            </p:cNvSpPr>
            <p:nvPr/>
          </p:nvSpPr>
          <p:spPr bwMode="auto">
            <a:xfrm>
              <a:off x="3513804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1770" name="Rectangle 17"/>
            <p:cNvSpPr>
              <a:spLocks noChangeArrowheads="1"/>
            </p:cNvSpPr>
            <p:nvPr/>
          </p:nvSpPr>
          <p:spPr bwMode="auto">
            <a:xfrm>
              <a:off x="3971004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1771" name="Rectangle 18"/>
            <p:cNvSpPr>
              <a:spLocks noChangeArrowheads="1"/>
            </p:cNvSpPr>
            <p:nvPr/>
          </p:nvSpPr>
          <p:spPr bwMode="auto">
            <a:xfrm>
              <a:off x="4419600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1772" name="Rectangle 19"/>
            <p:cNvSpPr>
              <a:spLocks noChangeArrowheads="1"/>
            </p:cNvSpPr>
            <p:nvPr/>
          </p:nvSpPr>
          <p:spPr bwMode="auto">
            <a:xfrm>
              <a:off x="4885404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1773" name="Rectangle 20"/>
            <p:cNvSpPr>
              <a:spLocks noChangeArrowheads="1"/>
            </p:cNvSpPr>
            <p:nvPr/>
          </p:nvSpPr>
          <p:spPr bwMode="auto">
            <a:xfrm>
              <a:off x="5342604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1774" name="Rectangle 21"/>
            <p:cNvSpPr>
              <a:spLocks noChangeArrowheads="1"/>
            </p:cNvSpPr>
            <p:nvPr/>
          </p:nvSpPr>
          <p:spPr bwMode="auto">
            <a:xfrm>
              <a:off x="5791200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20" name="Straight Arrow Connector 19"/>
            <p:cNvCxnSpPr>
              <a:endCxn id="31761" idx="0"/>
            </p:cNvCxnSpPr>
            <p:nvPr/>
          </p:nvCxnSpPr>
          <p:spPr>
            <a:xfrm flipH="1">
              <a:off x="3276600" y="2971800"/>
              <a:ext cx="2522538" cy="6762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31764" idx="0"/>
            </p:cNvCxnSpPr>
            <p:nvPr/>
          </p:nvCxnSpPr>
          <p:spPr>
            <a:xfrm flipH="1">
              <a:off x="4648200" y="2971800"/>
              <a:ext cx="1554163" cy="6762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5342604" y="2971800"/>
              <a:ext cx="1134396" cy="6762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477000" y="2971800"/>
              <a:ext cx="381000" cy="6762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JDS Summary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D37FDC50-EE70-44FB-B120-F0FEAC8E807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25563"/>
          </a:xfrm>
        </p:spPr>
        <p:txBody>
          <a:bodyPr/>
          <a:lstStyle/>
          <a:p>
            <a:r>
              <a:rPr lang="en-US" altLang="en-US" smtClean="0"/>
              <a:t>Sparse Data</a:t>
            </a:r>
            <a:br>
              <a:rPr lang="en-US" altLang="en-US" smtClean="0"/>
            </a:br>
            <a:r>
              <a:rPr lang="en-US" altLang="en-US" smtClean="0"/>
              <a:t>Motivation for Compaction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4419600" cy="4191000"/>
          </a:xfrm>
        </p:spPr>
        <p:txBody>
          <a:bodyPr>
            <a:normAutofit fontScale="92500" lnSpcReduction="10000"/>
          </a:bodyPr>
          <a:lstStyle/>
          <a:p>
            <a:pPr marL="690563" indent="-347663">
              <a:buFont typeface="Wingdings" pitchFamily="2" charset="2"/>
              <a:buChar char="§"/>
              <a:defRPr/>
            </a:pPr>
            <a:r>
              <a:rPr lang="en-US" sz="3300" dirty="0" smtClean="0">
                <a:latin typeface="Cambria" pitchFamily="18" charset="0"/>
              </a:rPr>
              <a:t>Many real-world inputs are sparse/non-uniform</a:t>
            </a:r>
          </a:p>
          <a:p>
            <a:pPr marL="690563" indent="-347663">
              <a:buFont typeface="Wingdings" pitchFamily="2" charset="2"/>
              <a:buChar char="§"/>
              <a:defRPr/>
            </a:pPr>
            <a:r>
              <a:rPr lang="en-US" sz="3300" dirty="0" smtClean="0">
                <a:latin typeface="Cambria" pitchFamily="18" charset="0"/>
              </a:rPr>
              <a:t>Signal samples, mesh models, transportation networks, communication networks, etc.</a:t>
            </a:r>
          </a:p>
          <a:p>
            <a:pPr marL="690563" indent="-347663">
              <a:buFont typeface="Arial" charset="0"/>
              <a:buNone/>
              <a:defRPr/>
            </a:pPr>
            <a:endParaRPr lang="en-US" sz="3300" dirty="0" smtClean="0">
              <a:latin typeface="Cambria" pitchFamily="18" charset="0"/>
            </a:endParaRPr>
          </a:p>
        </p:txBody>
      </p:sp>
      <p:pic>
        <p:nvPicPr>
          <p:cNvPr id="6148" name="Picture 13" descr="aqui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81635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Footer Placeholder 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Palatino"/>
              <a:buNone/>
            </a:pPr>
            <a:r>
              <a:rPr lang="en-US" altLang="en-US" sz="1200" smtClean="0">
                <a:latin typeface="Palatino"/>
              </a:rPr>
              <a:t>©Wen-mei W. Hwu and David Kirk/NVIDIA, 2010-2016</a:t>
            </a:r>
            <a:endParaRPr lang="en-US" altLang="en-US" sz="1200">
              <a:latin typeface="Palatino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3D6C893-56A1-4BDE-8886-5EFF833F6A4A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F360487-F91B-46F3-8D32-AB6F55B5E14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008" y="959817"/>
            <a:ext cx="9071992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SpMV_JDS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num_rows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float *data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endParaRPr lang="en-US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col_index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jds_row_ptr,int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jds_row_index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</a:p>
          <a:p>
            <a:pPr lvl="1"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*x, float *y) {</a:t>
            </a:r>
          </a:p>
          <a:p>
            <a:pPr>
              <a:defRPr/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  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row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defRPr/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    if (row &lt;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num_rows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4.      float dot = 0;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5.    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row_start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jds_row_ptr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[row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6.    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row_end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 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jds_row_ptr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[row+1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7.      for 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row_start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row_end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++) { 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8.        dot += data[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 * x[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col_index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elem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]];</a:t>
            </a:r>
          </a:p>
          <a:p>
            <a:pPr>
              <a:defRPr/>
            </a:pPr>
            <a:r>
              <a:rPr lang="en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}</a:t>
            </a:r>
            <a:endParaRPr lang="en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9.     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y[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jds_row_index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[row]]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 dot;</a:t>
            </a:r>
          </a:p>
          <a:p>
            <a:pPr>
              <a:defRPr/>
            </a:pPr>
            <a:r>
              <a:rPr lang="en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>
              <a:defRPr/>
            </a:pPr>
            <a:r>
              <a:rPr lang="en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</p:txBody>
      </p:sp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657349" y="-2309"/>
            <a:ext cx="8304213" cy="1141413"/>
          </a:xfrm>
        </p:spPr>
        <p:txBody>
          <a:bodyPr/>
          <a:lstStyle/>
          <a:p>
            <a:r>
              <a:rPr lang="en-US" sz="3600" dirty="0" smtClean="0"/>
              <a:t>A Parallel </a:t>
            </a:r>
            <a:r>
              <a:rPr lang="en-US" sz="3600" dirty="0" err="1" smtClean="0"/>
              <a:t>SpMV</a:t>
            </a:r>
            <a:r>
              <a:rPr lang="en-US" sz="3600" dirty="0" smtClean="0"/>
              <a:t>/JDS Kernel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103707"/>
              </p:ext>
            </p:extLst>
          </p:nvPr>
        </p:nvGraphicFramePr>
        <p:xfrm>
          <a:off x="670049" y="4176632"/>
          <a:ext cx="8915399" cy="27131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2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0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0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72">
                  <a:extLst>
                    <a:ext uri="{9D8B030D-6E8A-4147-A177-3AD203B41FA5}">
                      <a16:colId xmlns:a16="http://schemas.microsoft.com/office/drawing/2014/main" val="2633831720"/>
                    </a:ext>
                  </a:extLst>
                </a:gridCol>
                <a:gridCol w="5722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0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752">
                  <a:extLst>
                    <a:ext uri="{9D8B030D-6E8A-4147-A177-3AD203B41FA5}">
                      <a16:colId xmlns:a16="http://schemas.microsoft.com/office/drawing/2014/main" val="55933418"/>
                    </a:ext>
                  </a:extLst>
                </a:gridCol>
                <a:gridCol w="490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55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90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744">
                  <a:extLst>
                    <a:ext uri="{9D8B030D-6E8A-4147-A177-3AD203B41FA5}">
                      <a16:colId xmlns:a16="http://schemas.microsoft.com/office/drawing/2014/main" val="766453838"/>
                    </a:ext>
                  </a:extLst>
                </a:gridCol>
                <a:gridCol w="4082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4313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Row 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95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Nonzero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values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data[7]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757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Column indices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col_index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[7]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137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JDS Row Pointers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jds_row_ptr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[5]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12"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                3,            5,          7,7  }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137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JDS Row Indices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jds_row_index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12"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2,                0,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3,         1 }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668615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8304213" cy="609600"/>
          </a:xfrm>
        </p:spPr>
        <p:txBody>
          <a:bodyPr/>
          <a:lstStyle/>
          <a:p>
            <a:r>
              <a:rPr lang="en-US" dirty="0" smtClean="0"/>
              <a:t>JDS vs. CSR - Control Divergence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799" y="1172368"/>
            <a:ext cx="8304213" cy="2208213"/>
          </a:xfrm>
        </p:spPr>
        <p:txBody>
          <a:bodyPr/>
          <a:lstStyle/>
          <a:p>
            <a:r>
              <a:rPr lang="en-US" dirty="0" smtClean="0"/>
              <a:t>Threads still execute different number of iterations in the JDS kernel for-loop </a:t>
            </a:r>
          </a:p>
          <a:p>
            <a:pPr lvl="1"/>
            <a:r>
              <a:rPr lang="en-US" dirty="0" smtClean="0"/>
              <a:t>However, neighboring threads tend to execute similar number of iterations because of sorting.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etter thread utilization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31</a:t>
            </a:fld>
            <a:endParaRPr lang="es-ES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112785"/>
              </p:ext>
            </p:extLst>
          </p:nvPr>
        </p:nvGraphicFramePr>
        <p:xfrm>
          <a:off x="711199" y="3229768"/>
          <a:ext cx="7700963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3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Nonzero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values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data[7]</a:t>
                      </a: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 2, 4, 1, 3, 1, 1, 1 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Column indices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col_index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[7]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 1, 2, 3, 0, 2, 0, 3 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JDS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row indices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Jds_row_index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[4]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 2, 0, 3, 1 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JDS Row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Ptrs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Jds_row_ptr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[4]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 0, 3, 5, 7,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 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7" name="Group 8"/>
          <p:cNvGrpSpPr>
            <a:grpSpLocks/>
          </p:cNvGrpSpPr>
          <p:nvPr/>
        </p:nvGrpSpPr>
        <p:grpSpPr bwMode="auto">
          <a:xfrm>
            <a:off x="3149599" y="5029200"/>
            <a:ext cx="3810000" cy="1752600"/>
            <a:chOff x="3048000" y="2971800"/>
            <a:chExt cx="3810000" cy="1752600"/>
          </a:xfrm>
        </p:grpSpPr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3048000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3513804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3971004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419600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885404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5342604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5791200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5" name="Rectangle 15"/>
            <p:cNvSpPr>
              <a:spLocks noChangeArrowheads="1"/>
            </p:cNvSpPr>
            <p:nvPr/>
          </p:nvSpPr>
          <p:spPr bwMode="auto">
            <a:xfrm>
              <a:off x="3048000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" name="Rectangle 16"/>
            <p:cNvSpPr>
              <a:spLocks noChangeArrowheads="1"/>
            </p:cNvSpPr>
            <p:nvPr/>
          </p:nvSpPr>
          <p:spPr bwMode="auto">
            <a:xfrm>
              <a:off x="3513804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3971004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8" name="Rectangle 18"/>
            <p:cNvSpPr>
              <a:spLocks noChangeArrowheads="1"/>
            </p:cNvSpPr>
            <p:nvPr/>
          </p:nvSpPr>
          <p:spPr bwMode="auto">
            <a:xfrm>
              <a:off x="4419600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4885404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5342604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1" name="Rectangle 21"/>
            <p:cNvSpPr>
              <a:spLocks noChangeArrowheads="1"/>
            </p:cNvSpPr>
            <p:nvPr/>
          </p:nvSpPr>
          <p:spPr bwMode="auto">
            <a:xfrm>
              <a:off x="5791200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52" name="Straight Arrow Connector 51"/>
            <p:cNvCxnSpPr>
              <a:endCxn id="38" idx="0"/>
            </p:cNvCxnSpPr>
            <p:nvPr/>
          </p:nvCxnSpPr>
          <p:spPr>
            <a:xfrm flipH="1">
              <a:off x="3276600" y="2971800"/>
              <a:ext cx="2522538" cy="6762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endCxn id="41" idx="0"/>
            </p:cNvCxnSpPr>
            <p:nvPr/>
          </p:nvCxnSpPr>
          <p:spPr>
            <a:xfrm flipH="1">
              <a:off x="4648200" y="2971800"/>
              <a:ext cx="1554163" cy="6762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5342604" y="2971800"/>
              <a:ext cx="1134396" cy="6762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6477000" y="2971800"/>
              <a:ext cx="381000" cy="6762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Footer Placeholder 10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09865" y="5703242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4133" y="6242348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c</a:t>
            </a:r>
            <a:r>
              <a:rPr lang="en-US" dirty="0" err="1" smtClean="0">
                <a:solidFill>
                  <a:schemeClr val="tx1"/>
                </a:solidFill>
              </a:rPr>
              <a:t>ol_index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8304213" cy="609600"/>
          </a:xfrm>
        </p:spPr>
        <p:txBody>
          <a:bodyPr/>
          <a:lstStyle/>
          <a:p>
            <a:r>
              <a:rPr lang="en-US" dirty="0" smtClean="0"/>
              <a:t>JDS vs. CSR Memory Divergence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Adjacent threads still access non-adjacent memory locations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>
          <a:xfrm>
            <a:off x="6982753" y="6248400"/>
            <a:ext cx="1903413" cy="455613"/>
          </a:xfrm>
        </p:spPr>
        <p:txBody>
          <a:bodyPr/>
          <a:lstStyle/>
          <a:p>
            <a:fld id="{4A490C5D-AEA8-4823-B9B3-806910A0ECF7}" type="slidenum">
              <a:rPr lang="es-ES" smtClean="0"/>
              <a:pPr/>
              <a:t>32</a:t>
            </a:fld>
            <a:endParaRPr lang="es-ES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66903"/>
              </p:ext>
            </p:extLst>
          </p:nvPr>
        </p:nvGraphicFramePr>
        <p:xfrm>
          <a:off x="685800" y="2817813"/>
          <a:ext cx="7700963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2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3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Nonzero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values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data[7]</a:t>
                      </a: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 2, 4, 1, 3, 1, 1, 1 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Column indices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col_index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[7]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 1, 2, 3, 0, 2, 0, 3 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JDS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row indices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jds_row_index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[4]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 2, 0, 3, 1 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JDS Row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Ptrs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jds_row_ptr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[4]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 0, 3, 5, 7,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 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7" name="Group 8"/>
          <p:cNvGrpSpPr>
            <a:grpSpLocks/>
          </p:cNvGrpSpPr>
          <p:nvPr/>
        </p:nvGrpSpPr>
        <p:grpSpPr bwMode="auto">
          <a:xfrm>
            <a:off x="3124200" y="4617245"/>
            <a:ext cx="3810000" cy="1752600"/>
            <a:chOff x="3048000" y="2971800"/>
            <a:chExt cx="3810000" cy="1752600"/>
          </a:xfrm>
        </p:grpSpPr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3056604" y="3648075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3513804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3971004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419600" y="3648075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885404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5342604" y="3648075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5791200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5" name="Rectangle 15"/>
            <p:cNvSpPr>
              <a:spLocks noChangeArrowheads="1"/>
            </p:cNvSpPr>
            <p:nvPr/>
          </p:nvSpPr>
          <p:spPr bwMode="auto">
            <a:xfrm>
              <a:off x="3048000" y="42672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6" name="Rectangle 16"/>
            <p:cNvSpPr>
              <a:spLocks noChangeArrowheads="1"/>
            </p:cNvSpPr>
            <p:nvPr/>
          </p:nvSpPr>
          <p:spPr bwMode="auto">
            <a:xfrm>
              <a:off x="3513804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3971004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8" name="Rectangle 18"/>
            <p:cNvSpPr>
              <a:spLocks noChangeArrowheads="1"/>
            </p:cNvSpPr>
            <p:nvPr/>
          </p:nvSpPr>
          <p:spPr bwMode="auto">
            <a:xfrm>
              <a:off x="4419600" y="42672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4885404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5342604" y="42672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1" name="Rectangle 21"/>
            <p:cNvSpPr>
              <a:spLocks noChangeArrowheads="1"/>
            </p:cNvSpPr>
            <p:nvPr/>
          </p:nvSpPr>
          <p:spPr bwMode="auto">
            <a:xfrm>
              <a:off x="5791200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52" name="Straight Arrow Connector 51"/>
            <p:cNvCxnSpPr>
              <a:endCxn id="38" idx="0"/>
            </p:cNvCxnSpPr>
            <p:nvPr/>
          </p:nvCxnSpPr>
          <p:spPr>
            <a:xfrm flipH="1">
              <a:off x="3285204" y="2971800"/>
              <a:ext cx="2522538" cy="6762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endCxn id="41" idx="0"/>
            </p:cNvCxnSpPr>
            <p:nvPr/>
          </p:nvCxnSpPr>
          <p:spPr>
            <a:xfrm flipH="1">
              <a:off x="4648200" y="2971800"/>
              <a:ext cx="1554163" cy="6762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5342604" y="2971800"/>
              <a:ext cx="1134396" cy="6762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6477000" y="2971800"/>
              <a:ext cx="381000" cy="6762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Footer Placeholder 10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073618" y="5322890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47886" y="5861996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c</a:t>
            </a:r>
            <a:r>
              <a:rPr lang="en-US" dirty="0" err="1" smtClean="0">
                <a:solidFill>
                  <a:schemeClr val="tx1"/>
                </a:solidFill>
              </a:rPr>
              <a:t>ol_index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JDS with Trasposition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3259138" y="2809875"/>
            <a:ext cx="377825" cy="3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3627438" y="2809875"/>
            <a:ext cx="377825" cy="3841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3259138" y="2425700"/>
            <a:ext cx="377825" cy="3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627438" y="2425700"/>
            <a:ext cx="377825" cy="3841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4005263" y="2425700"/>
            <a:ext cx="377825" cy="3841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3259138" y="1655763"/>
            <a:ext cx="377825" cy="3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3627438" y="1655763"/>
            <a:ext cx="377825" cy="3841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4005263" y="1655763"/>
            <a:ext cx="377825" cy="3841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4383088" y="1655763"/>
            <a:ext cx="377825" cy="3841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4773613" y="1655763"/>
            <a:ext cx="377825" cy="3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5170488" y="1655763"/>
            <a:ext cx="377825" cy="3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548313" y="1655763"/>
            <a:ext cx="377825" cy="3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3259138" y="2039938"/>
            <a:ext cx="377825" cy="38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3627438" y="2039938"/>
            <a:ext cx="377825" cy="3857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005263" y="2039938"/>
            <a:ext cx="377825" cy="38576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383088" y="2039938"/>
            <a:ext cx="377825" cy="3857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773613" y="2039938"/>
            <a:ext cx="377825" cy="38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3259138" y="3217863"/>
            <a:ext cx="377825" cy="38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3627438" y="3217863"/>
            <a:ext cx="377825" cy="3857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259138" y="3621088"/>
            <a:ext cx="377825" cy="38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259138" y="4006850"/>
            <a:ext cx="377825" cy="38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4383088" y="2425700"/>
            <a:ext cx="377825" cy="3841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grpSp>
        <p:nvGrpSpPr>
          <p:cNvPr id="27673" name="Group 200"/>
          <p:cNvGrpSpPr>
            <a:grpSpLocks/>
          </p:cNvGrpSpPr>
          <p:nvPr/>
        </p:nvGrpSpPr>
        <p:grpSpPr bwMode="auto">
          <a:xfrm>
            <a:off x="3248025" y="5486400"/>
            <a:ext cx="2646363" cy="430213"/>
            <a:chOff x="3228884" y="5682183"/>
            <a:chExt cx="2646587" cy="430267"/>
          </a:xfrm>
        </p:grpSpPr>
        <p:sp>
          <p:nvSpPr>
            <p:cNvPr id="202" name="Rectangle 201"/>
            <p:cNvSpPr/>
            <p:nvPr/>
          </p:nvSpPr>
          <p:spPr>
            <a:xfrm rot="10800000">
              <a:off x="5497614" y="5682183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 rot="10800000">
              <a:off x="5129283" y="5682183"/>
              <a:ext cx="377857" cy="43026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 rot="10800000">
              <a:off x="4751426" y="5682183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 rot="10800000">
              <a:off x="4375156" y="5682183"/>
              <a:ext cx="376270" cy="43026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 rot="10800000">
              <a:off x="3984598" y="5682183"/>
              <a:ext cx="376270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 rot="10800000">
              <a:off x="3606741" y="5682183"/>
              <a:ext cx="377857" cy="43026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 rot="10800000">
              <a:off x="3228884" y="5682183"/>
              <a:ext cx="377857" cy="4302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grpSp>
        <p:nvGrpSpPr>
          <p:cNvPr id="27674" name="Group 209"/>
          <p:cNvGrpSpPr>
            <a:grpSpLocks/>
          </p:cNvGrpSpPr>
          <p:nvPr/>
        </p:nvGrpSpPr>
        <p:grpSpPr bwMode="auto">
          <a:xfrm>
            <a:off x="4022725" y="4729163"/>
            <a:ext cx="338138" cy="312737"/>
            <a:chOff x="2832839" y="1843522"/>
            <a:chExt cx="1364973" cy="1336813"/>
          </a:xfrm>
        </p:grpSpPr>
        <p:sp>
          <p:nvSpPr>
            <p:cNvPr id="27707" name="Oval 22"/>
            <p:cNvSpPr>
              <a:spLocks noChangeArrowheads="1"/>
            </p:cNvSpPr>
            <p:nvPr/>
          </p:nvSpPr>
          <p:spPr bwMode="auto">
            <a:xfrm>
              <a:off x="2832839" y="1843522"/>
              <a:ext cx="1364973" cy="1336813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3339098" y="1979239"/>
              <a:ext cx="352455" cy="1038235"/>
            </a:xfrm>
            <a:custGeom>
              <a:avLst/>
              <a:gdLst>
                <a:gd name="connsiteX0" fmla="*/ 222106 w 864968"/>
                <a:gd name="connsiteY0" fmla="*/ 0 h 2429691"/>
                <a:gd name="connsiteX1" fmla="*/ 862186 w 864968"/>
                <a:gd name="connsiteY1" fmla="*/ 352697 h 2429691"/>
                <a:gd name="connsiteX2" fmla="*/ 38 w 864968"/>
                <a:gd name="connsiteY2" fmla="*/ 718457 h 2429691"/>
                <a:gd name="connsiteX3" fmla="*/ 822998 w 864968"/>
                <a:gd name="connsiteY3" fmla="*/ 1071154 h 2429691"/>
                <a:gd name="connsiteX4" fmla="*/ 39226 w 864968"/>
                <a:gd name="connsiteY4" fmla="*/ 1358537 h 2429691"/>
                <a:gd name="connsiteX5" fmla="*/ 836061 w 864968"/>
                <a:gd name="connsiteY5" fmla="*/ 1658983 h 2429691"/>
                <a:gd name="connsiteX6" fmla="*/ 91478 w 864968"/>
                <a:gd name="connsiteY6" fmla="*/ 1998617 h 2429691"/>
                <a:gd name="connsiteX7" fmla="*/ 483363 w 864968"/>
                <a:gd name="connsiteY7" fmla="*/ 2194560 h 2429691"/>
                <a:gd name="connsiteX8" fmla="*/ 535615 w 864968"/>
                <a:gd name="connsiteY8" fmla="*/ 2429691 h 2429691"/>
                <a:gd name="connsiteX9" fmla="*/ 535615 w 864968"/>
                <a:gd name="connsiteY9" fmla="*/ 2429691 h 242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968" h="2429691">
                  <a:moveTo>
                    <a:pt x="222106" y="0"/>
                  </a:moveTo>
                  <a:cubicBezTo>
                    <a:pt x="560651" y="116477"/>
                    <a:pt x="899197" y="232954"/>
                    <a:pt x="862186" y="352697"/>
                  </a:cubicBezTo>
                  <a:cubicBezTo>
                    <a:pt x="825175" y="472440"/>
                    <a:pt x="6569" y="598714"/>
                    <a:pt x="38" y="718457"/>
                  </a:cubicBezTo>
                  <a:cubicBezTo>
                    <a:pt x="-6493" y="838200"/>
                    <a:pt x="816467" y="964474"/>
                    <a:pt x="822998" y="1071154"/>
                  </a:cubicBezTo>
                  <a:cubicBezTo>
                    <a:pt x="829529" y="1177834"/>
                    <a:pt x="37049" y="1260566"/>
                    <a:pt x="39226" y="1358537"/>
                  </a:cubicBezTo>
                  <a:cubicBezTo>
                    <a:pt x="41403" y="1456508"/>
                    <a:pt x="827352" y="1552303"/>
                    <a:pt x="836061" y="1658983"/>
                  </a:cubicBezTo>
                  <a:cubicBezTo>
                    <a:pt x="844770" y="1765663"/>
                    <a:pt x="150261" y="1909354"/>
                    <a:pt x="91478" y="1998617"/>
                  </a:cubicBezTo>
                  <a:cubicBezTo>
                    <a:pt x="32695" y="2087880"/>
                    <a:pt x="409340" y="2122714"/>
                    <a:pt x="483363" y="2194560"/>
                  </a:cubicBezTo>
                  <a:cubicBezTo>
                    <a:pt x="557386" y="2266406"/>
                    <a:pt x="535615" y="2429691"/>
                    <a:pt x="535615" y="2429691"/>
                  </a:cubicBezTo>
                  <a:lnTo>
                    <a:pt x="535615" y="242969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grpSp>
        <p:nvGrpSpPr>
          <p:cNvPr id="27675" name="Group 210"/>
          <p:cNvGrpSpPr>
            <a:grpSpLocks/>
          </p:cNvGrpSpPr>
          <p:nvPr/>
        </p:nvGrpSpPr>
        <p:grpSpPr bwMode="auto">
          <a:xfrm>
            <a:off x="3636963" y="4729163"/>
            <a:ext cx="338137" cy="312737"/>
            <a:chOff x="2832839" y="1843522"/>
            <a:chExt cx="1364973" cy="1336813"/>
          </a:xfrm>
        </p:grpSpPr>
        <p:sp>
          <p:nvSpPr>
            <p:cNvPr id="27705" name="Oval 22"/>
            <p:cNvSpPr>
              <a:spLocks noChangeArrowheads="1"/>
            </p:cNvSpPr>
            <p:nvPr/>
          </p:nvSpPr>
          <p:spPr bwMode="auto">
            <a:xfrm>
              <a:off x="2832839" y="1843522"/>
              <a:ext cx="1364973" cy="1336813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3339095" y="1979239"/>
              <a:ext cx="352460" cy="1038235"/>
            </a:xfrm>
            <a:custGeom>
              <a:avLst/>
              <a:gdLst>
                <a:gd name="connsiteX0" fmla="*/ 222106 w 864968"/>
                <a:gd name="connsiteY0" fmla="*/ 0 h 2429691"/>
                <a:gd name="connsiteX1" fmla="*/ 862186 w 864968"/>
                <a:gd name="connsiteY1" fmla="*/ 352697 h 2429691"/>
                <a:gd name="connsiteX2" fmla="*/ 38 w 864968"/>
                <a:gd name="connsiteY2" fmla="*/ 718457 h 2429691"/>
                <a:gd name="connsiteX3" fmla="*/ 822998 w 864968"/>
                <a:gd name="connsiteY3" fmla="*/ 1071154 h 2429691"/>
                <a:gd name="connsiteX4" fmla="*/ 39226 w 864968"/>
                <a:gd name="connsiteY4" fmla="*/ 1358537 h 2429691"/>
                <a:gd name="connsiteX5" fmla="*/ 836061 w 864968"/>
                <a:gd name="connsiteY5" fmla="*/ 1658983 h 2429691"/>
                <a:gd name="connsiteX6" fmla="*/ 91478 w 864968"/>
                <a:gd name="connsiteY6" fmla="*/ 1998617 h 2429691"/>
                <a:gd name="connsiteX7" fmla="*/ 483363 w 864968"/>
                <a:gd name="connsiteY7" fmla="*/ 2194560 h 2429691"/>
                <a:gd name="connsiteX8" fmla="*/ 535615 w 864968"/>
                <a:gd name="connsiteY8" fmla="*/ 2429691 h 2429691"/>
                <a:gd name="connsiteX9" fmla="*/ 535615 w 864968"/>
                <a:gd name="connsiteY9" fmla="*/ 2429691 h 242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968" h="2429691">
                  <a:moveTo>
                    <a:pt x="222106" y="0"/>
                  </a:moveTo>
                  <a:cubicBezTo>
                    <a:pt x="560651" y="116477"/>
                    <a:pt x="899197" y="232954"/>
                    <a:pt x="862186" y="352697"/>
                  </a:cubicBezTo>
                  <a:cubicBezTo>
                    <a:pt x="825175" y="472440"/>
                    <a:pt x="6569" y="598714"/>
                    <a:pt x="38" y="718457"/>
                  </a:cubicBezTo>
                  <a:cubicBezTo>
                    <a:pt x="-6493" y="838200"/>
                    <a:pt x="816467" y="964474"/>
                    <a:pt x="822998" y="1071154"/>
                  </a:cubicBezTo>
                  <a:cubicBezTo>
                    <a:pt x="829529" y="1177834"/>
                    <a:pt x="37049" y="1260566"/>
                    <a:pt x="39226" y="1358537"/>
                  </a:cubicBezTo>
                  <a:cubicBezTo>
                    <a:pt x="41403" y="1456508"/>
                    <a:pt x="827352" y="1552303"/>
                    <a:pt x="836061" y="1658983"/>
                  </a:cubicBezTo>
                  <a:cubicBezTo>
                    <a:pt x="844770" y="1765663"/>
                    <a:pt x="150261" y="1909354"/>
                    <a:pt x="91478" y="1998617"/>
                  </a:cubicBezTo>
                  <a:cubicBezTo>
                    <a:pt x="32695" y="2087880"/>
                    <a:pt x="409340" y="2122714"/>
                    <a:pt x="483363" y="2194560"/>
                  </a:cubicBezTo>
                  <a:cubicBezTo>
                    <a:pt x="557386" y="2266406"/>
                    <a:pt x="535615" y="2429691"/>
                    <a:pt x="535615" y="2429691"/>
                  </a:cubicBezTo>
                  <a:lnTo>
                    <a:pt x="535615" y="242969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grpSp>
        <p:nvGrpSpPr>
          <p:cNvPr id="27676" name="Group 211"/>
          <p:cNvGrpSpPr>
            <a:grpSpLocks/>
          </p:cNvGrpSpPr>
          <p:nvPr/>
        </p:nvGrpSpPr>
        <p:grpSpPr bwMode="auto">
          <a:xfrm>
            <a:off x="4394200" y="4729163"/>
            <a:ext cx="338138" cy="312737"/>
            <a:chOff x="2832839" y="1843522"/>
            <a:chExt cx="1364973" cy="1336813"/>
          </a:xfrm>
        </p:grpSpPr>
        <p:sp>
          <p:nvSpPr>
            <p:cNvPr id="27703" name="Oval 22"/>
            <p:cNvSpPr>
              <a:spLocks noChangeArrowheads="1"/>
            </p:cNvSpPr>
            <p:nvPr/>
          </p:nvSpPr>
          <p:spPr bwMode="auto">
            <a:xfrm>
              <a:off x="2832839" y="1843522"/>
              <a:ext cx="1364973" cy="1336813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en-US" altLang="en-US" sz="18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3339098" y="1979239"/>
              <a:ext cx="352455" cy="1038235"/>
            </a:xfrm>
            <a:custGeom>
              <a:avLst/>
              <a:gdLst>
                <a:gd name="connsiteX0" fmla="*/ 222106 w 864968"/>
                <a:gd name="connsiteY0" fmla="*/ 0 h 2429691"/>
                <a:gd name="connsiteX1" fmla="*/ 862186 w 864968"/>
                <a:gd name="connsiteY1" fmla="*/ 352697 h 2429691"/>
                <a:gd name="connsiteX2" fmla="*/ 38 w 864968"/>
                <a:gd name="connsiteY2" fmla="*/ 718457 h 2429691"/>
                <a:gd name="connsiteX3" fmla="*/ 822998 w 864968"/>
                <a:gd name="connsiteY3" fmla="*/ 1071154 h 2429691"/>
                <a:gd name="connsiteX4" fmla="*/ 39226 w 864968"/>
                <a:gd name="connsiteY4" fmla="*/ 1358537 h 2429691"/>
                <a:gd name="connsiteX5" fmla="*/ 836061 w 864968"/>
                <a:gd name="connsiteY5" fmla="*/ 1658983 h 2429691"/>
                <a:gd name="connsiteX6" fmla="*/ 91478 w 864968"/>
                <a:gd name="connsiteY6" fmla="*/ 1998617 h 2429691"/>
                <a:gd name="connsiteX7" fmla="*/ 483363 w 864968"/>
                <a:gd name="connsiteY7" fmla="*/ 2194560 h 2429691"/>
                <a:gd name="connsiteX8" fmla="*/ 535615 w 864968"/>
                <a:gd name="connsiteY8" fmla="*/ 2429691 h 2429691"/>
                <a:gd name="connsiteX9" fmla="*/ 535615 w 864968"/>
                <a:gd name="connsiteY9" fmla="*/ 2429691 h 2429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968" h="2429691">
                  <a:moveTo>
                    <a:pt x="222106" y="0"/>
                  </a:moveTo>
                  <a:cubicBezTo>
                    <a:pt x="560651" y="116477"/>
                    <a:pt x="899197" y="232954"/>
                    <a:pt x="862186" y="352697"/>
                  </a:cubicBezTo>
                  <a:cubicBezTo>
                    <a:pt x="825175" y="472440"/>
                    <a:pt x="6569" y="598714"/>
                    <a:pt x="38" y="718457"/>
                  </a:cubicBezTo>
                  <a:cubicBezTo>
                    <a:pt x="-6493" y="838200"/>
                    <a:pt x="816467" y="964474"/>
                    <a:pt x="822998" y="1071154"/>
                  </a:cubicBezTo>
                  <a:cubicBezTo>
                    <a:pt x="829529" y="1177834"/>
                    <a:pt x="37049" y="1260566"/>
                    <a:pt x="39226" y="1358537"/>
                  </a:cubicBezTo>
                  <a:cubicBezTo>
                    <a:pt x="41403" y="1456508"/>
                    <a:pt x="827352" y="1552303"/>
                    <a:pt x="836061" y="1658983"/>
                  </a:cubicBezTo>
                  <a:cubicBezTo>
                    <a:pt x="844770" y="1765663"/>
                    <a:pt x="150261" y="1909354"/>
                    <a:pt x="91478" y="1998617"/>
                  </a:cubicBezTo>
                  <a:cubicBezTo>
                    <a:pt x="32695" y="2087880"/>
                    <a:pt x="409340" y="2122714"/>
                    <a:pt x="483363" y="2194560"/>
                  </a:cubicBezTo>
                  <a:cubicBezTo>
                    <a:pt x="557386" y="2266406"/>
                    <a:pt x="535615" y="2429691"/>
                    <a:pt x="535615" y="2429691"/>
                  </a:cubicBezTo>
                  <a:lnTo>
                    <a:pt x="535615" y="242969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cxnSp>
        <p:nvCxnSpPr>
          <p:cNvPr id="216" name="Straight Arrow Connector 215"/>
          <p:cNvCxnSpPr>
            <a:endCxn id="27707" idx="0"/>
          </p:cNvCxnSpPr>
          <p:nvPr/>
        </p:nvCxnSpPr>
        <p:spPr>
          <a:xfrm>
            <a:off x="4192588" y="1524000"/>
            <a:ext cx="0" cy="3205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endCxn id="27705" idx="0"/>
          </p:cNvCxnSpPr>
          <p:nvPr/>
        </p:nvCxnSpPr>
        <p:spPr>
          <a:xfrm flipH="1">
            <a:off x="3805238" y="1524000"/>
            <a:ext cx="11112" cy="3205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>
            <a:endCxn id="27703" idx="0"/>
          </p:cNvCxnSpPr>
          <p:nvPr/>
        </p:nvCxnSpPr>
        <p:spPr>
          <a:xfrm flipH="1">
            <a:off x="4562475" y="1524000"/>
            <a:ext cx="9525" cy="3205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7680" name="Group 249"/>
          <p:cNvGrpSpPr>
            <a:grpSpLocks/>
          </p:cNvGrpSpPr>
          <p:nvPr/>
        </p:nvGrpSpPr>
        <p:grpSpPr bwMode="auto">
          <a:xfrm>
            <a:off x="2330450" y="1658938"/>
            <a:ext cx="946150" cy="2732087"/>
            <a:chOff x="2312932" y="1658746"/>
            <a:chExt cx="946281" cy="2732701"/>
          </a:xfrm>
        </p:grpSpPr>
        <p:grpSp>
          <p:nvGrpSpPr>
            <p:cNvPr id="27688" name="Group 225"/>
            <p:cNvGrpSpPr>
              <a:grpSpLocks/>
            </p:cNvGrpSpPr>
            <p:nvPr/>
          </p:nvGrpSpPr>
          <p:grpSpPr bwMode="auto">
            <a:xfrm rot="5400000">
              <a:off x="1161715" y="2809963"/>
              <a:ext cx="2732701" cy="430267"/>
              <a:chOff x="3228884" y="5682183"/>
              <a:chExt cx="2646587" cy="430267"/>
            </a:xfrm>
          </p:grpSpPr>
          <p:sp>
            <p:nvSpPr>
              <p:cNvPr id="227" name="Rectangle 226"/>
              <p:cNvSpPr/>
              <p:nvPr/>
            </p:nvSpPr>
            <p:spPr>
              <a:xfrm rot="10800000">
                <a:off x="5498706" y="5682177"/>
                <a:ext cx="376765" cy="4302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228" name="Rectangle 227"/>
              <p:cNvSpPr/>
              <p:nvPr/>
            </p:nvSpPr>
            <p:spPr>
              <a:xfrm rot="10800000">
                <a:off x="5129629" y="5682177"/>
                <a:ext cx="376765" cy="4302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229" name="Rectangle 228"/>
              <p:cNvSpPr/>
              <p:nvPr/>
            </p:nvSpPr>
            <p:spPr>
              <a:xfrm rot="10800000">
                <a:off x="4751325" y="5682177"/>
                <a:ext cx="378304" cy="4302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230" name="Rectangle 229"/>
              <p:cNvSpPr/>
              <p:nvPr/>
            </p:nvSpPr>
            <p:spPr>
              <a:xfrm rot="10800000">
                <a:off x="4374559" y="5682176"/>
                <a:ext cx="376766" cy="4302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231" name="Rectangle 230"/>
              <p:cNvSpPr/>
              <p:nvPr/>
            </p:nvSpPr>
            <p:spPr>
              <a:xfrm rot="10800000">
                <a:off x="3983952" y="5682176"/>
                <a:ext cx="376766" cy="4302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10800000">
                <a:off x="3605649" y="5682177"/>
                <a:ext cx="378304" cy="4302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 rot="10800000">
                <a:off x="3228884" y="5682177"/>
                <a:ext cx="376765" cy="4302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  <a:defRPr/>
                </a:pPr>
                <a:endParaRPr lang="en-US"/>
              </a:p>
            </p:txBody>
          </p:sp>
        </p:grpSp>
        <p:cxnSp>
          <p:nvCxnSpPr>
            <p:cNvPr id="235" name="Straight Arrow Connector 234"/>
            <p:cNvCxnSpPr>
              <a:stCxn id="233" idx="2"/>
              <a:endCxn id="156" idx="1"/>
            </p:cNvCxnSpPr>
            <p:nvPr/>
          </p:nvCxnSpPr>
          <p:spPr>
            <a:xfrm flipV="1">
              <a:off x="2743205" y="1847700"/>
              <a:ext cx="516008" cy="63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>
              <a:stCxn id="232" idx="2"/>
              <a:endCxn id="149" idx="1"/>
            </p:cNvCxnSpPr>
            <p:nvPr/>
          </p:nvCxnSpPr>
          <p:spPr>
            <a:xfrm flipV="1">
              <a:off x="2743205" y="2231962"/>
              <a:ext cx="516008" cy="111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/>
            <p:cNvCxnSpPr>
              <a:stCxn id="231" idx="2"/>
              <a:endCxn id="163" idx="1"/>
            </p:cNvCxnSpPr>
            <p:nvPr/>
          </p:nvCxnSpPr>
          <p:spPr>
            <a:xfrm flipV="1">
              <a:off x="2743205" y="2617811"/>
              <a:ext cx="516008" cy="158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/>
            <p:cNvCxnSpPr>
              <a:stCxn id="230" idx="2"/>
              <a:endCxn id="170" idx="1"/>
            </p:cNvCxnSpPr>
            <p:nvPr/>
          </p:nvCxnSpPr>
          <p:spPr>
            <a:xfrm flipV="1">
              <a:off x="2743205" y="3002073"/>
              <a:ext cx="516008" cy="349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/>
            <p:cNvCxnSpPr>
              <a:stCxn id="229" idx="2"/>
              <a:endCxn id="142" idx="1"/>
            </p:cNvCxnSpPr>
            <p:nvPr/>
          </p:nvCxnSpPr>
          <p:spPr>
            <a:xfrm flipV="1">
              <a:off x="2743205" y="3411740"/>
              <a:ext cx="516008" cy="142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>
              <a:stCxn id="228" idx="2"/>
              <a:endCxn id="135" idx="1"/>
            </p:cNvCxnSpPr>
            <p:nvPr/>
          </p:nvCxnSpPr>
          <p:spPr>
            <a:xfrm flipV="1">
              <a:off x="2743205" y="3813467"/>
              <a:ext cx="516008" cy="31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>
              <a:stCxn id="227" idx="2"/>
              <a:endCxn id="128" idx="1"/>
            </p:cNvCxnSpPr>
            <p:nvPr/>
          </p:nvCxnSpPr>
          <p:spPr>
            <a:xfrm>
              <a:off x="2743205" y="4196141"/>
              <a:ext cx="516008" cy="31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Straight Arrow Connector 102"/>
          <p:cNvCxnSpPr>
            <a:stCxn id="27703" idx="4"/>
            <a:endCxn id="203" idx="2"/>
          </p:cNvCxnSpPr>
          <p:nvPr/>
        </p:nvCxnSpPr>
        <p:spPr>
          <a:xfrm>
            <a:off x="4562475" y="5041900"/>
            <a:ext cx="77470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27707" idx="4"/>
            <a:endCxn id="207" idx="2"/>
          </p:cNvCxnSpPr>
          <p:nvPr/>
        </p:nvCxnSpPr>
        <p:spPr>
          <a:xfrm flipH="1">
            <a:off x="3814763" y="5041900"/>
            <a:ext cx="377825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27705" idx="4"/>
            <a:endCxn id="205" idx="2"/>
          </p:cNvCxnSpPr>
          <p:nvPr/>
        </p:nvCxnSpPr>
        <p:spPr>
          <a:xfrm>
            <a:off x="3805238" y="5041900"/>
            <a:ext cx="777875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84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Palatino"/>
              <a:buNone/>
            </a:pPr>
            <a:r>
              <a:rPr lang="en-US" altLang="en-US" sz="1200" smtClean="0">
                <a:latin typeface="Palatino"/>
              </a:rPr>
              <a:t>©Wen-mei W. Hwu and David Kirk/NVIDIA, 2010-2016</a:t>
            </a:r>
            <a:endParaRPr lang="en-US" altLang="en-US" sz="1200">
              <a:latin typeface="Palatino"/>
            </a:endParaRPr>
          </a:p>
        </p:txBody>
      </p:sp>
      <p:sp>
        <p:nvSpPr>
          <p:cNvPr id="2768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95DE950-5A99-4EBA-9695-68E3662F7B5C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33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27686" name="TextBox 1"/>
          <p:cNvSpPr txBox="1">
            <a:spLocks noChangeArrowheads="1"/>
          </p:cNvSpPr>
          <p:nvPr/>
        </p:nvSpPr>
        <p:spPr bwMode="auto">
          <a:xfrm rot="-5400000">
            <a:off x="1162245" y="2895749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jds_col_ptr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87" name="TextBox 2"/>
          <p:cNvSpPr txBox="1">
            <a:spLocks noChangeArrowheads="1"/>
          </p:cNvSpPr>
          <p:nvPr/>
        </p:nvSpPr>
        <p:spPr bwMode="auto">
          <a:xfrm>
            <a:off x="4892675" y="4611688"/>
            <a:ext cx="33634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Access with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col_index</a:t>
            </a:r>
            <a:endParaRPr lang="en-US" altLang="en-US" sz="2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Perm with 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jds_row_index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1619672" y="1702662"/>
            <a:ext cx="6130925" cy="3725566"/>
            <a:chOff x="1489075" y="990600"/>
            <a:chExt cx="6130925" cy="3725565"/>
          </a:xfrm>
        </p:grpSpPr>
        <p:sp>
          <p:nvSpPr>
            <p:cNvPr id="11" name="Rectangle 10"/>
            <p:cNvSpPr/>
            <p:nvPr/>
          </p:nvSpPr>
          <p:spPr>
            <a:xfrm>
              <a:off x="1673225" y="1925797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97136" y="1079553"/>
              <a:ext cx="630238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40087" y="1079553"/>
              <a:ext cx="630238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73225" y="2769056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9075" y="990600"/>
              <a:ext cx="2493963" cy="31543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98724" y="1891573"/>
              <a:ext cx="628650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04974" y="1079721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00584" y="2769056"/>
              <a:ext cx="630238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1756" name="TextBox 27"/>
            <p:cNvSpPr txBox="1">
              <a:spLocks noChangeArrowheads="1"/>
            </p:cNvSpPr>
            <p:nvPr/>
          </p:nvSpPr>
          <p:spPr bwMode="auto">
            <a:xfrm>
              <a:off x="2335212" y="4254500"/>
              <a:ext cx="699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JDS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4135438" y="2201863"/>
              <a:ext cx="838200" cy="731837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65738" y="1897063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49963" y="1100138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/>
                <a:t>3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824663" y="1100138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65738" y="2667000"/>
              <a:ext cx="630237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/>
                <a:t>1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126038" y="990600"/>
              <a:ext cx="2493962" cy="31543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048375" y="1897063"/>
              <a:ext cx="628650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257800" y="1100138"/>
              <a:ext cx="630238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844448" y="1897063"/>
              <a:ext cx="630238" cy="609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1766" name="TextBox 27"/>
            <p:cNvSpPr txBox="1">
              <a:spLocks noChangeArrowheads="1"/>
            </p:cNvSpPr>
            <p:nvPr/>
          </p:nvSpPr>
          <p:spPr bwMode="auto">
            <a:xfrm>
              <a:off x="5322731" y="4254500"/>
              <a:ext cx="21178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charset="0"/>
                </a:defRPr>
              </a:lvl2pPr>
              <a:lvl3pPr>
                <a:defRPr sz="2000">
                  <a:solidFill>
                    <a:srgbClr val="000000"/>
                  </a:solidFill>
                  <a:latin typeface="Arial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Arial" charset="0"/>
                </a:rPr>
                <a:t>JDS-transposed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Transposition for Memory Coalescing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34</a:t>
            </a:fld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7895863" y="180501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95862" y="260194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95861" y="336056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 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895860" y="405643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 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455958"/>
              </p:ext>
            </p:extLst>
          </p:nvPr>
        </p:nvGraphicFramePr>
        <p:xfrm>
          <a:off x="76200" y="1905000"/>
          <a:ext cx="9235751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1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6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8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JDS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row indices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jds_row_index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[4]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{ 2, 0, 3, 1 }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JDS column pointers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jds_t_col_ptr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[4]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{ 0, 3, 6,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 }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3" marB="456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2783" name="Group 8"/>
          <p:cNvGrpSpPr>
            <a:grpSpLocks/>
          </p:cNvGrpSpPr>
          <p:nvPr/>
        </p:nvGrpSpPr>
        <p:grpSpPr bwMode="auto">
          <a:xfrm>
            <a:off x="2850175" y="3696855"/>
            <a:ext cx="4296695" cy="1872208"/>
            <a:chOff x="3048000" y="2852192"/>
            <a:chExt cx="4296695" cy="1872208"/>
          </a:xfrm>
        </p:grpSpPr>
        <p:sp>
          <p:nvSpPr>
            <p:cNvPr id="32785" name="Rectangle 7"/>
            <p:cNvSpPr>
              <a:spLocks noChangeArrowheads="1"/>
            </p:cNvSpPr>
            <p:nvPr/>
          </p:nvSpPr>
          <p:spPr bwMode="auto">
            <a:xfrm>
              <a:off x="3048000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32786" name="Rectangle 8"/>
            <p:cNvSpPr>
              <a:spLocks noChangeArrowheads="1"/>
            </p:cNvSpPr>
            <p:nvPr/>
          </p:nvSpPr>
          <p:spPr bwMode="auto">
            <a:xfrm>
              <a:off x="3513804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32787" name="Rectangle 9"/>
            <p:cNvSpPr>
              <a:spLocks noChangeArrowheads="1"/>
            </p:cNvSpPr>
            <p:nvPr/>
          </p:nvSpPr>
          <p:spPr bwMode="auto">
            <a:xfrm>
              <a:off x="3971004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32788" name="Rectangle 10"/>
            <p:cNvSpPr>
              <a:spLocks noChangeArrowheads="1"/>
            </p:cNvSpPr>
            <p:nvPr/>
          </p:nvSpPr>
          <p:spPr bwMode="auto">
            <a:xfrm>
              <a:off x="4419600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32789" name="Rectangle 11"/>
            <p:cNvSpPr>
              <a:spLocks noChangeArrowheads="1"/>
            </p:cNvSpPr>
            <p:nvPr/>
          </p:nvSpPr>
          <p:spPr bwMode="auto">
            <a:xfrm>
              <a:off x="4885404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32790" name="Rectangle 12"/>
            <p:cNvSpPr>
              <a:spLocks noChangeArrowheads="1"/>
            </p:cNvSpPr>
            <p:nvPr/>
          </p:nvSpPr>
          <p:spPr bwMode="auto">
            <a:xfrm>
              <a:off x="5342604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32791" name="Rectangle 13"/>
            <p:cNvSpPr>
              <a:spLocks noChangeArrowheads="1"/>
            </p:cNvSpPr>
            <p:nvPr/>
          </p:nvSpPr>
          <p:spPr bwMode="auto">
            <a:xfrm>
              <a:off x="5791200" y="3648075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32792" name="Rectangle 15"/>
            <p:cNvSpPr>
              <a:spLocks noChangeArrowheads="1"/>
            </p:cNvSpPr>
            <p:nvPr/>
          </p:nvSpPr>
          <p:spPr bwMode="auto">
            <a:xfrm>
              <a:off x="3048000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32793" name="Rectangle 16"/>
            <p:cNvSpPr>
              <a:spLocks noChangeArrowheads="1"/>
            </p:cNvSpPr>
            <p:nvPr/>
          </p:nvSpPr>
          <p:spPr bwMode="auto">
            <a:xfrm>
              <a:off x="3513804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32794" name="Rectangle 17"/>
            <p:cNvSpPr>
              <a:spLocks noChangeArrowheads="1"/>
            </p:cNvSpPr>
            <p:nvPr/>
          </p:nvSpPr>
          <p:spPr bwMode="auto">
            <a:xfrm>
              <a:off x="3971004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2</a:t>
              </a:r>
              <a:endParaRPr lang="en-US" dirty="0">
                <a:solidFill>
                  <a:schemeClr val="bg1">
                    <a:lumMod val="85000"/>
                  </a:schemeClr>
                </a:solidFill>
                <a:cs typeface="Arial" charset="0"/>
              </a:endParaRPr>
            </a:p>
          </p:txBody>
        </p:sp>
        <p:sp>
          <p:nvSpPr>
            <p:cNvPr id="32795" name="Rectangle 18"/>
            <p:cNvSpPr>
              <a:spLocks noChangeArrowheads="1"/>
            </p:cNvSpPr>
            <p:nvPr/>
          </p:nvSpPr>
          <p:spPr bwMode="auto">
            <a:xfrm>
              <a:off x="4419600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32796" name="Rectangle 19"/>
            <p:cNvSpPr>
              <a:spLocks noChangeArrowheads="1"/>
            </p:cNvSpPr>
            <p:nvPr/>
          </p:nvSpPr>
          <p:spPr bwMode="auto">
            <a:xfrm>
              <a:off x="4885404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32797" name="Rectangle 20"/>
            <p:cNvSpPr>
              <a:spLocks noChangeArrowheads="1"/>
            </p:cNvSpPr>
            <p:nvPr/>
          </p:nvSpPr>
          <p:spPr bwMode="auto">
            <a:xfrm>
              <a:off x="5342604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32798" name="Rectangle 21"/>
            <p:cNvSpPr>
              <a:spLocks noChangeArrowheads="1"/>
            </p:cNvSpPr>
            <p:nvPr/>
          </p:nvSpPr>
          <p:spPr bwMode="auto">
            <a:xfrm>
              <a:off x="5791200" y="4267200"/>
              <a:ext cx="457200" cy="4572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>
                  <a:solidFill>
                    <a:schemeClr val="tx1"/>
                  </a:solidFill>
                  <a:cs typeface="Arial" charset="0"/>
                </a:rPr>
                <a:t>3</a:t>
              </a:r>
            </a:p>
          </p:txBody>
        </p:sp>
        <p:cxnSp>
          <p:nvCxnSpPr>
            <p:cNvPr id="20" name="Straight Arrow Connector 19"/>
            <p:cNvCxnSpPr>
              <a:endCxn id="32785" idx="0"/>
            </p:cNvCxnSpPr>
            <p:nvPr/>
          </p:nvCxnSpPr>
          <p:spPr>
            <a:xfrm flipH="1">
              <a:off x="3276600" y="2852192"/>
              <a:ext cx="3145758" cy="7958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32788" idx="0"/>
            </p:cNvCxnSpPr>
            <p:nvPr/>
          </p:nvCxnSpPr>
          <p:spPr>
            <a:xfrm flipH="1">
              <a:off x="4648200" y="2924200"/>
              <a:ext cx="2002758" cy="7238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32791" idx="0"/>
            </p:cNvCxnSpPr>
            <p:nvPr/>
          </p:nvCxnSpPr>
          <p:spPr>
            <a:xfrm flipH="1">
              <a:off x="6019800" y="2852192"/>
              <a:ext cx="1079754" cy="7958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477000" y="2852192"/>
              <a:ext cx="867695" cy="7958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784" name="Title 1"/>
          <p:cNvSpPr>
            <a:spLocks noGrp="1"/>
          </p:cNvSpPr>
          <p:nvPr>
            <p:ph type="title"/>
          </p:nvPr>
        </p:nvSpPr>
        <p:spPr>
          <a:xfrm>
            <a:off x="427153" y="-17055"/>
            <a:ext cx="8304213" cy="1141413"/>
          </a:xfrm>
        </p:spPr>
        <p:txBody>
          <a:bodyPr/>
          <a:lstStyle/>
          <a:p>
            <a:r>
              <a:rPr lang="en-US" sz="3600" dirty="0" smtClean="0"/>
              <a:t>JDS Format with </a:t>
            </a:r>
            <a:r>
              <a:rPr lang="en-US" sz="3600" dirty="0"/>
              <a:t>T</a:t>
            </a:r>
            <a:r>
              <a:rPr lang="en-US" sz="3600" dirty="0" smtClean="0"/>
              <a:t>ransposed </a:t>
            </a:r>
            <a:r>
              <a:rPr lang="en-US" sz="3600" dirty="0"/>
              <a:t>L</a:t>
            </a:r>
            <a:r>
              <a:rPr lang="en-US" sz="3600" dirty="0" smtClean="0"/>
              <a:t>ayout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827953" y="6588263"/>
            <a:ext cx="1903413" cy="455613"/>
          </a:xfrm>
        </p:spPr>
        <p:txBody>
          <a:bodyPr/>
          <a:lstStyle/>
          <a:p>
            <a:fld id="{4A490C5D-AEA8-4823-B9B3-806910A0ECF7}" type="slidenum">
              <a:rPr lang="es-ES" smtClean="0"/>
              <a:pPr/>
              <a:t>35</a:t>
            </a:fld>
            <a:endParaRPr lang="es-ES" dirty="0"/>
          </a:p>
        </p:txBody>
      </p:sp>
      <p:sp>
        <p:nvSpPr>
          <p:cNvPr id="9" name="TextBox 8"/>
          <p:cNvSpPr txBox="1"/>
          <p:nvPr/>
        </p:nvSpPr>
        <p:spPr>
          <a:xfrm>
            <a:off x="1987161" y="4514442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3612" y="506195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c</a:t>
            </a:r>
            <a:r>
              <a:rPr lang="en-US" dirty="0" err="1" smtClean="0">
                <a:solidFill>
                  <a:schemeClr val="tx1"/>
                </a:solidFill>
              </a:rPr>
              <a:t>ol_index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584229" y="5179382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7368454" y="4382457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/>
              <a:t>3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8143154" y="4382457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6584229" y="5949319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/>
              <a:t>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444529" y="4272919"/>
            <a:ext cx="2493962" cy="2424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>
            <a:off x="7366866" y="5179382"/>
            <a:ext cx="62865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6576291" y="4382457"/>
            <a:ext cx="630238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8162939" y="5179382"/>
            <a:ext cx="630238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 smtClean="0"/>
              <a:t>1</a:t>
            </a:r>
            <a:endParaRPr lang="en-US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485050"/>
              </p:ext>
            </p:extLst>
          </p:nvPr>
        </p:nvGraphicFramePr>
        <p:xfrm>
          <a:off x="1097576" y="895463"/>
          <a:ext cx="5181599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5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7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Row 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Thread 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Row 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Thread 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Row 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Thread 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Row 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Thread 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JDS with Transposition</a:t>
            </a:r>
            <a:br>
              <a:rPr lang="en-US" dirty="0" smtClean="0"/>
            </a:br>
            <a:r>
              <a:rPr lang="en-US" dirty="0" smtClean="0"/>
              <a:t>Memory Coalescing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36</a:t>
            </a:fld>
            <a:endParaRPr lang="es-ES" dirty="0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 rot="5400000">
            <a:off x="304800" y="2411760"/>
            <a:ext cx="2057400" cy="533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Thread 0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 rot="5400000">
            <a:off x="838200" y="2411760"/>
            <a:ext cx="2057400" cy="533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Thread 1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 rot="5400000">
            <a:off x="1905000" y="2411760"/>
            <a:ext cx="2057400" cy="533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Thread 3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 rot="5400000">
            <a:off x="1371600" y="2411760"/>
            <a:ext cx="2057400" cy="533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Thread 2</a:t>
            </a:r>
          </a:p>
        </p:txBody>
      </p:sp>
      <p:cxnSp>
        <p:nvCxnSpPr>
          <p:cNvPr id="23576" name="Straight Arrow Connector 24"/>
          <p:cNvCxnSpPr>
            <a:cxnSpLocks noChangeShapeType="1"/>
            <a:endCxn id="23560" idx="0"/>
          </p:cNvCxnSpPr>
          <p:nvPr/>
        </p:nvCxnSpPr>
        <p:spPr bwMode="auto">
          <a:xfrm flipH="1">
            <a:off x="1100958" y="3708748"/>
            <a:ext cx="119832" cy="6080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7" name="Straight Arrow Connector 26"/>
          <p:cNvCxnSpPr>
            <a:cxnSpLocks noChangeShapeType="1"/>
            <a:stCxn id="23557" idx="3"/>
            <a:endCxn id="23561" idx="0"/>
          </p:cNvCxnSpPr>
          <p:nvPr/>
        </p:nvCxnSpPr>
        <p:spPr bwMode="auto">
          <a:xfrm flipH="1">
            <a:off x="1849866" y="3707160"/>
            <a:ext cx="17034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8" name="Straight Arrow Connector 29"/>
          <p:cNvCxnSpPr>
            <a:cxnSpLocks noChangeShapeType="1"/>
            <a:stCxn id="23559" idx="3"/>
            <a:endCxn id="23562" idx="0"/>
          </p:cNvCxnSpPr>
          <p:nvPr/>
        </p:nvCxnSpPr>
        <p:spPr bwMode="auto">
          <a:xfrm>
            <a:off x="2400300" y="3707160"/>
            <a:ext cx="198473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726504" y="4316760"/>
            <a:ext cx="5242353" cy="1524000"/>
            <a:chOff x="726504" y="4316760"/>
            <a:chExt cx="5334000" cy="1524000"/>
          </a:xfrm>
        </p:grpSpPr>
        <p:sp>
          <p:nvSpPr>
            <p:cNvPr id="23560" name="Rectangle 7"/>
            <p:cNvSpPr>
              <a:spLocks noChangeArrowheads="1"/>
            </p:cNvSpPr>
            <p:nvPr/>
          </p:nvSpPr>
          <p:spPr bwMode="auto">
            <a:xfrm>
              <a:off x="726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3561" name="Rectangle 8"/>
            <p:cNvSpPr>
              <a:spLocks noChangeArrowheads="1"/>
            </p:cNvSpPr>
            <p:nvPr/>
          </p:nvSpPr>
          <p:spPr bwMode="auto">
            <a:xfrm>
              <a:off x="1488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562" name="Rectangle 9"/>
            <p:cNvSpPr>
              <a:spLocks noChangeArrowheads="1"/>
            </p:cNvSpPr>
            <p:nvPr/>
          </p:nvSpPr>
          <p:spPr bwMode="auto">
            <a:xfrm>
              <a:off x="2250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563" name="Rectangle 10"/>
            <p:cNvSpPr>
              <a:spLocks noChangeArrowheads="1"/>
            </p:cNvSpPr>
            <p:nvPr/>
          </p:nvSpPr>
          <p:spPr bwMode="auto">
            <a:xfrm>
              <a:off x="3012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564" name="Rectangle 11"/>
            <p:cNvSpPr>
              <a:spLocks noChangeArrowheads="1"/>
            </p:cNvSpPr>
            <p:nvPr/>
          </p:nvSpPr>
          <p:spPr bwMode="auto">
            <a:xfrm>
              <a:off x="3774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565" name="Rectangle 12"/>
            <p:cNvSpPr>
              <a:spLocks noChangeArrowheads="1"/>
            </p:cNvSpPr>
            <p:nvPr/>
          </p:nvSpPr>
          <p:spPr bwMode="auto">
            <a:xfrm>
              <a:off x="4536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566" name="Rectangle 13"/>
            <p:cNvSpPr>
              <a:spLocks noChangeArrowheads="1"/>
            </p:cNvSpPr>
            <p:nvPr/>
          </p:nvSpPr>
          <p:spPr bwMode="auto">
            <a:xfrm>
              <a:off x="5298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568" name="Rectangle 15"/>
            <p:cNvSpPr>
              <a:spLocks noChangeArrowheads="1"/>
            </p:cNvSpPr>
            <p:nvPr/>
          </p:nvSpPr>
          <p:spPr bwMode="auto">
            <a:xfrm>
              <a:off x="726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3569" name="Rectangle 16"/>
            <p:cNvSpPr>
              <a:spLocks noChangeArrowheads="1"/>
            </p:cNvSpPr>
            <p:nvPr/>
          </p:nvSpPr>
          <p:spPr bwMode="auto">
            <a:xfrm>
              <a:off x="1488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570" name="Rectangle 17"/>
            <p:cNvSpPr>
              <a:spLocks noChangeArrowheads="1"/>
            </p:cNvSpPr>
            <p:nvPr/>
          </p:nvSpPr>
          <p:spPr bwMode="auto">
            <a:xfrm>
              <a:off x="2250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3571" name="Rectangle 18"/>
            <p:cNvSpPr>
              <a:spLocks noChangeArrowheads="1"/>
            </p:cNvSpPr>
            <p:nvPr/>
          </p:nvSpPr>
          <p:spPr bwMode="auto">
            <a:xfrm>
              <a:off x="3012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3572" name="Rectangle 19"/>
            <p:cNvSpPr>
              <a:spLocks noChangeArrowheads="1"/>
            </p:cNvSpPr>
            <p:nvPr/>
          </p:nvSpPr>
          <p:spPr bwMode="auto">
            <a:xfrm>
              <a:off x="3774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573" name="Rectangle 20"/>
            <p:cNvSpPr>
              <a:spLocks noChangeArrowheads="1"/>
            </p:cNvSpPr>
            <p:nvPr/>
          </p:nvSpPr>
          <p:spPr bwMode="auto">
            <a:xfrm>
              <a:off x="4536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574" name="Rectangle 21"/>
            <p:cNvSpPr>
              <a:spLocks noChangeArrowheads="1"/>
            </p:cNvSpPr>
            <p:nvPr/>
          </p:nvSpPr>
          <p:spPr bwMode="auto">
            <a:xfrm>
              <a:off x="5298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23587" name="TextBox 40"/>
          <p:cNvSpPr txBox="1">
            <a:spLocks noChangeArrowheads="1"/>
          </p:cNvSpPr>
          <p:nvPr/>
        </p:nvSpPr>
        <p:spPr bwMode="auto">
          <a:xfrm>
            <a:off x="28967" y="4365104"/>
            <a:ext cx="6832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</a:defRPr>
            </a:lvl2pPr>
            <a:lvl3pPr>
              <a:defRPr sz="20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1"/>
                </a:solidFill>
                <a:latin typeface="+mj-lt"/>
              </a:rPr>
              <a:t>data</a:t>
            </a:r>
          </a:p>
        </p:txBody>
      </p:sp>
      <p:sp>
        <p:nvSpPr>
          <p:cNvPr id="23588" name="TextBox 41"/>
          <p:cNvSpPr txBox="1">
            <a:spLocks noChangeArrowheads="1"/>
          </p:cNvSpPr>
          <p:nvPr/>
        </p:nvSpPr>
        <p:spPr bwMode="auto">
          <a:xfrm>
            <a:off x="107504" y="5773779"/>
            <a:ext cx="126989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</a:defRPr>
            </a:lvl2pPr>
            <a:lvl3pPr>
              <a:defRPr sz="20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c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ol_index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703762" y="1602512"/>
            <a:ext cx="630238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470962" y="1602512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703761" y="3153311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572001" y="1450112"/>
            <a:ext cx="2438400" cy="2406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243200" y="1596162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4703762" y="2383562"/>
            <a:ext cx="630238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470962" y="2383562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6243200" y="2377212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JDS with Transposition</a:t>
            </a:r>
            <a:br>
              <a:rPr lang="en-US" dirty="0" smtClean="0"/>
            </a:br>
            <a:r>
              <a:rPr lang="en-US" dirty="0" smtClean="0"/>
              <a:t>Memory Coalescing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37</a:t>
            </a:fld>
            <a:endParaRPr lang="es-ES" dirty="0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 rot="5400000">
            <a:off x="304800" y="2411760"/>
            <a:ext cx="2057400" cy="533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Thread 0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 rot="5400000">
            <a:off x="838200" y="2411760"/>
            <a:ext cx="2057400" cy="533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Thread 1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 rot="5400000">
            <a:off x="1905000" y="2411760"/>
            <a:ext cx="2057400" cy="533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Thread 3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 rot="5400000">
            <a:off x="1371600" y="2411760"/>
            <a:ext cx="2057400" cy="533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Thread 2</a:t>
            </a:r>
          </a:p>
        </p:txBody>
      </p:sp>
      <p:cxnSp>
        <p:nvCxnSpPr>
          <p:cNvPr id="23576" name="Straight Arrow Connector 24"/>
          <p:cNvCxnSpPr>
            <a:cxnSpLocks noChangeShapeType="1"/>
            <a:endCxn id="55" idx="0"/>
          </p:cNvCxnSpPr>
          <p:nvPr/>
        </p:nvCxnSpPr>
        <p:spPr bwMode="auto">
          <a:xfrm>
            <a:off x="1220790" y="3708748"/>
            <a:ext cx="2126891" cy="6080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7" name="Straight Arrow Connector 26"/>
          <p:cNvCxnSpPr>
            <a:cxnSpLocks noChangeShapeType="1"/>
            <a:stCxn id="23557" idx="3"/>
            <a:endCxn id="56" idx="0"/>
          </p:cNvCxnSpPr>
          <p:nvPr/>
        </p:nvCxnSpPr>
        <p:spPr bwMode="auto">
          <a:xfrm>
            <a:off x="1866900" y="3707160"/>
            <a:ext cx="2229688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8" name="Straight Arrow Connector 29"/>
          <p:cNvCxnSpPr>
            <a:cxnSpLocks noChangeShapeType="1"/>
            <a:stCxn id="23559" idx="3"/>
            <a:endCxn id="57" idx="0"/>
          </p:cNvCxnSpPr>
          <p:nvPr/>
        </p:nvCxnSpPr>
        <p:spPr bwMode="auto">
          <a:xfrm>
            <a:off x="2400300" y="3707160"/>
            <a:ext cx="2445196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87" name="TextBox 40"/>
          <p:cNvSpPr txBox="1">
            <a:spLocks noChangeArrowheads="1"/>
          </p:cNvSpPr>
          <p:nvPr/>
        </p:nvSpPr>
        <p:spPr bwMode="auto">
          <a:xfrm>
            <a:off x="28967" y="4365104"/>
            <a:ext cx="6832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</a:defRPr>
            </a:lvl2pPr>
            <a:lvl3pPr>
              <a:defRPr sz="20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1"/>
                </a:solidFill>
                <a:latin typeface="+mj-lt"/>
              </a:rPr>
              <a:t>data</a:t>
            </a:r>
          </a:p>
        </p:txBody>
      </p:sp>
      <p:sp>
        <p:nvSpPr>
          <p:cNvPr id="23588" name="TextBox 41"/>
          <p:cNvSpPr txBox="1">
            <a:spLocks noChangeArrowheads="1"/>
          </p:cNvSpPr>
          <p:nvPr/>
        </p:nvSpPr>
        <p:spPr bwMode="auto">
          <a:xfrm>
            <a:off x="107504" y="5773779"/>
            <a:ext cx="126989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</a:defRPr>
            </a:lvl2pPr>
            <a:lvl3pPr>
              <a:defRPr sz="20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c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ol_index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703762" y="1602512"/>
            <a:ext cx="630238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470962" y="1602512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703761" y="3153311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572001" y="1450112"/>
            <a:ext cx="2438400" cy="2406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243200" y="1596162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4703762" y="2383562"/>
            <a:ext cx="630238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470962" y="2383562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6243200" y="2377212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726504" y="4316760"/>
            <a:ext cx="5242353" cy="1524000"/>
            <a:chOff x="726504" y="4316760"/>
            <a:chExt cx="5334000" cy="1524000"/>
          </a:xfrm>
        </p:grpSpPr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726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1488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2250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3012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11"/>
            <p:cNvSpPr>
              <a:spLocks noChangeArrowheads="1"/>
            </p:cNvSpPr>
            <p:nvPr/>
          </p:nvSpPr>
          <p:spPr bwMode="auto">
            <a:xfrm>
              <a:off x="3774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12"/>
            <p:cNvSpPr>
              <a:spLocks noChangeArrowheads="1"/>
            </p:cNvSpPr>
            <p:nvPr/>
          </p:nvSpPr>
          <p:spPr bwMode="auto">
            <a:xfrm>
              <a:off x="4536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13"/>
            <p:cNvSpPr>
              <a:spLocks noChangeArrowheads="1"/>
            </p:cNvSpPr>
            <p:nvPr/>
          </p:nvSpPr>
          <p:spPr bwMode="auto">
            <a:xfrm>
              <a:off x="5298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726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1488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250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3012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3774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20"/>
            <p:cNvSpPr>
              <a:spLocks noChangeArrowheads="1"/>
            </p:cNvSpPr>
            <p:nvPr/>
          </p:nvSpPr>
          <p:spPr bwMode="auto">
            <a:xfrm>
              <a:off x="4536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5298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26364" y="4593299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Not aligned with DRAM bursts but OK with recent GPUS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JDS with Transposition</a:t>
            </a:r>
            <a:br>
              <a:rPr lang="en-US" dirty="0" smtClean="0"/>
            </a:br>
            <a:r>
              <a:rPr lang="en-US" dirty="0" smtClean="0"/>
              <a:t>Memory Coalescing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38</a:t>
            </a:fld>
            <a:endParaRPr lang="es-ES" dirty="0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 rot="5400000">
            <a:off x="304800" y="2411760"/>
            <a:ext cx="2057400" cy="533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Thread 0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 rot="5400000">
            <a:off x="838200" y="2411760"/>
            <a:ext cx="2057400" cy="533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Thread 1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 rot="5400000">
            <a:off x="1905000" y="2411760"/>
            <a:ext cx="2057400" cy="533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Thread 3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 rot="5400000">
            <a:off x="1371600" y="2411760"/>
            <a:ext cx="2057400" cy="5334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/>
              <a:t>Thread 2</a:t>
            </a:r>
          </a:p>
        </p:txBody>
      </p:sp>
      <p:cxnSp>
        <p:nvCxnSpPr>
          <p:cNvPr id="23576" name="Straight Arrow Connector 24"/>
          <p:cNvCxnSpPr>
            <a:cxnSpLocks noChangeShapeType="1"/>
            <a:endCxn id="58" idx="0"/>
          </p:cNvCxnSpPr>
          <p:nvPr/>
        </p:nvCxnSpPr>
        <p:spPr bwMode="auto">
          <a:xfrm>
            <a:off x="1220790" y="3708748"/>
            <a:ext cx="4373613" cy="6080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87" name="TextBox 40"/>
          <p:cNvSpPr txBox="1">
            <a:spLocks noChangeArrowheads="1"/>
          </p:cNvSpPr>
          <p:nvPr/>
        </p:nvSpPr>
        <p:spPr bwMode="auto">
          <a:xfrm>
            <a:off x="28967" y="4365104"/>
            <a:ext cx="6832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</a:defRPr>
            </a:lvl2pPr>
            <a:lvl3pPr>
              <a:defRPr sz="20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1"/>
                </a:solidFill>
                <a:latin typeface="+mj-lt"/>
              </a:rPr>
              <a:t>data</a:t>
            </a:r>
          </a:p>
        </p:txBody>
      </p:sp>
      <p:sp>
        <p:nvSpPr>
          <p:cNvPr id="23588" name="TextBox 41"/>
          <p:cNvSpPr txBox="1">
            <a:spLocks noChangeArrowheads="1"/>
          </p:cNvSpPr>
          <p:nvPr/>
        </p:nvSpPr>
        <p:spPr bwMode="auto">
          <a:xfrm>
            <a:off x="107504" y="5773779"/>
            <a:ext cx="126989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</a:defRPr>
            </a:lvl2pPr>
            <a:lvl3pPr>
              <a:defRPr sz="20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c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ol_index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703762" y="1602512"/>
            <a:ext cx="630238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470962" y="1602512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703761" y="3153311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572001" y="1450112"/>
            <a:ext cx="2438400" cy="2406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243200" y="1596162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4703762" y="2383562"/>
            <a:ext cx="630238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470962" y="2383562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6243200" y="2377212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726504" y="4316760"/>
            <a:ext cx="5242353" cy="1524000"/>
            <a:chOff x="726504" y="4316760"/>
            <a:chExt cx="5334000" cy="1524000"/>
          </a:xfrm>
        </p:grpSpPr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726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1488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2250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3012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11"/>
            <p:cNvSpPr>
              <a:spLocks noChangeArrowheads="1"/>
            </p:cNvSpPr>
            <p:nvPr/>
          </p:nvSpPr>
          <p:spPr bwMode="auto">
            <a:xfrm>
              <a:off x="3774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12"/>
            <p:cNvSpPr>
              <a:spLocks noChangeArrowheads="1"/>
            </p:cNvSpPr>
            <p:nvPr/>
          </p:nvSpPr>
          <p:spPr bwMode="auto">
            <a:xfrm>
              <a:off x="4536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13"/>
            <p:cNvSpPr>
              <a:spLocks noChangeArrowheads="1"/>
            </p:cNvSpPr>
            <p:nvPr/>
          </p:nvSpPr>
          <p:spPr bwMode="auto">
            <a:xfrm>
              <a:off x="5298504" y="43167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726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1488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250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3012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3774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20"/>
            <p:cNvSpPr>
              <a:spLocks noChangeArrowheads="1"/>
            </p:cNvSpPr>
            <p:nvPr/>
          </p:nvSpPr>
          <p:spPr bwMode="auto">
            <a:xfrm>
              <a:off x="4536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5298504" y="5231160"/>
              <a:ext cx="762000" cy="60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0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03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08" y="959817"/>
            <a:ext cx="9071992" cy="4247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SpMV_JDS_T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num_rows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float *data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endParaRPr lang="en-US" sz="18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col_index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jds_t_col_ptr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jds_row_index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</a:p>
          <a:p>
            <a:pPr lvl="1"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*x, float *y) {</a:t>
            </a:r>
          </a:p>
          <a:p>
            <a:pPr>
              <a:defRPr/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2.  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defRPr/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    if (row &lt;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num_rows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342900" indent="-342900">
              <a:buAutoNum type="arabicPeriod" startAt="4"/>
              <a:defRPr/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float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dot = 0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2"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unsigned in sec = 0;</a:t>
            </a:r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5.     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jds_t_col_ptr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[sec+1]-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jds_t_col_ptr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[sec] &gt; row){</a:t>
            </a:r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buAutoNum type="arabicPeriod" startAt="6"/>
              <a:defRPr/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dot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+=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data[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jds_t_col_ptr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[sec]+row]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			     	              x[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col_index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jds_t_col_ptr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[sec]+row]];</a:t>
            </a:r>
          </a:p>
          <a:p>
            <a:pPr marL="342900" indent="-342900">
              <a:buAutoNum type="arabicPeriod" startAt="6"/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sec++;</a:t>
            </a:r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}</a:t>
            </a:r>
            <a:endParaRPr lang="en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      y[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jds_row_index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[row]]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 dot;</a:t>
            </a:r>
          </a:p>
          <a:p>
            <a:pPr>
              <a:defRPr/>
            </a:pPr>
            <a:r>
              <a:rPr lang="en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>
              <a:defRPr/>
            </a:pPr>
            <a:r>
              <a:rPr lang="en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570170"/>
              </p:ext>
            </p:extLst>
          </p:nvPr>
        </p:nvGraphicFramePr>
        <p:xfrm>
          <a:off x="381000" y="4000131"/>
          <a:ext cx="9317063" cy="27131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8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10">
                  <a:extLst>
                    <a:ext uri="{9D8B030D-6E8A-4147-A177-3AD203B41FA5}">
                      <a16:colId xmlns:a16="http://schemas.microsoft.com/office/drawing/2014/main" val="2633831720"/>
                    </a:ext>
                  </a:extLst>
                </a:gridCol>
                <a:gridCol w="6054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499">
                  <a:extLst>
                    <a:ext uri="{9D8B030D-6E8A-4147-A177-3AD203B41FA5}">
                      <a16:colId xmlns:a16="http://schemas.microsoft.com/office/drawing/2014/main" val="55933418"/>
                    </a:ext>
                  </a:extLst>
                </a:gridCol>
                <a:gridCol w="519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43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97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993">
                  <a:extLst>
                    <a:ext uri="{9D8B030D-6E8A-4147-A177-3AD203B41FA5}">
                      <a16:colId xmlns:a16="http://schemas.microsoft.com/office/drawing/2014/main" val="766453838"/>
                    </a:ext>
                  </a:extLst>
                </a:gridCol>
                <a:gridCol w="43196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4313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Sec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Sec 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Sec 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95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Nonzero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values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data[7]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757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Column indices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col_index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[7]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137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JDS_T Column Pointers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jds_t_col_ptr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[5]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12"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                3,            5,          7,7  }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137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JDS Row Indices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jds_row_index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[4]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12"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2,                0,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3,         1 }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66861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F360487-F91B-46F3-8D32-AB6F55B5E14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657349" y="-2309"/>
            <a:ext cx="8304213" cy="1141413"/>
          </a:xfrm>
        </p:spPr>
        <p:txBody>
          <a:bodyPr/>
          <a:lstStyle/>
          <a:p>
            <a:r>
              <a:rPr lang="en-US" sz="3600" dirty="0" smtClean="0"/>
              <a:t>A Parallel </a:t>
            </a:r>
            <a:r>
              <a:rPr lang="en-US" sz="3600" dirty="0" err="1" smtClean="0"/>
              <a:t>SpMV</a:t>
            </a:r>
            <a:r>
              <a:rPr lang="en-US" sz="3600" dirty="0" smtClean="0"/>
              <a:t>/JDS_T </a:t>
            </a:r>
            <a:r>
              <a:rPr lang="en-US" sz="3600" smtClean="0"/>
              <a:t>Kernel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32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Sparse Matrix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304213" cy="4722813"/>
          </a:xfrm>
        </p:spPr>
        <p:txBody>
          <a:bodyPr/>
          <a:lstStyle/>
          <a:p>
            <a:r>
              <a:rPr lang="en-US" altLang="en-US" smtClean="0"/>
              <a:t>Many real-world systems are sparse in nature</a:t>
            </a:r>
          </a:p>
          <a:p>
            <a:pPr lvl="1"/>
            <a:r>
              <a:rPr lang="en-US" altLang="en-US" smtClean="0"/>
              <a:t>Solving these systems require inversion of the coefficient matrix</a:t>
            </a:r>
          </a:p>
          <a:p>
            <a:pPr lvl="1"/>
            <a:r>
              <a:rPr lang="en-US" altLang="en-US" smtClean="0"/>
              <a:t>Traditional inversion algorithms  such as Gaussian elimination can create too many “fill-in” elements and explode the size of the matrix</a:t>
            </a:r>
          </a:p>
          <a:p>
            <a:pPr lvl="1"/>
            <a:r>
              <a:rPr lang="en-US" altLang="en-US" smtClean="0"/>
              <a:t>Iterative Conjugate Gradient solvers based on sparse matrix-vector multiplication is preferred</a:t>
            </a:r>
          </a:p>
          <a:p>
            <a:r>
              <a:rPr lang="en-US" altLang="en-US" smtClean="0"/>
              <a:t>Solution of PDE systems can be formulated into linear operations using sparse matrix-vector multiplication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Palatino"/>
              <a:buNone/>
            </a:pPr>
            <a:r>
              <a:rPr lang="en-US" altLang="en-US" sz="1200" smtClean="0">
                <a:latin typeface="Palatino"/>
              </a:rPr>
              <a:t>©Wen-mei W. Hwu and David Kirk/NVIDIA, 2010-2016</a:t>
            </a:r>
            <a:endParaRPr lang="en-US" altLang="en-US" sz="1200">
              <a:latin typeface="Palatino"/>
            </a:endParaRP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129DDA7-C109-4D0B-9B6D-8C0701172626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4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26988"/>
          <a:ext cx="9144000" cy="68373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8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0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5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9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84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65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41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69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Science</a:t>
                      </a:r>
                      <a:r>
                        <a:rPr lang="en-US" sz="1200" baseline="0" dirty="0" smtClean="0"/>
                        <a:t> Area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Number of Teams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Codes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Struct</a:t>
                      </a:r>
                      <a:r>
                        <a:rPr lang="en-US" sz="1200" dirty="0" smtClean="0"/>
                        <a:t> Grids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Unstruct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Grids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Dense Matrix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Sparse </a:t>
                      </a:r>
                      <a:r>
                        <a:rPr lang="en-US" sz="1200" baseline="0" dirty="0" smtClean="0"/>
                        <a:t>Matrix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N-Body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Monte Carlo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FFT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PIC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Sig</a:t>
                      </a:r>
                      <a:r>
                        <a:rPr lang="en-US" sz="1200" baseline="0" dirty="0" smtClean="0"/>
                        <a:t> I/O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44874" marB="448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59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Climate and Weather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CESM,</a:t>
                      </a:r>
                      <a:r>
                        <a:rPr lang="en-US" sz="1000" baseline="0" dirty="0" smtClean="0"/>
                        <a:t> GCRM, CM1/WRF, HOMME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59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Plasmas/</a:t>
                      </a:r>
                    </a:p>
                    <a:p>
                      <a:r>
                        <a:rPr lang="en-US" sz="1000" dirty="0" smtClean="0"/>
                        <a:t>Magnetosphere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H3D(M),VPIC, OSIRIS, </a:t>
                      </a:r>
                      <a:r>
                        <a:rPr lang="en-US" sz="1000" dirty="0" err="1" smtClean="0"/>
                        <a:t>Magtail</a:t>
                      </a:r>
                      <a:r>
                        <a:rPr lang="en-US" sz="1000" dirty="0" smtClean="0"/>
                        <a:t>/UPIC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21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Stellar</a:t>
                      </a:r>
                      <a:r>
                        <a:rPr lang="en-US" sz="1000" baseline="0" dirty="0" smtClean="0"/>
                        <a:t> Atmospheres and Supernovae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PPM, MAESTRO, CASTRO, SEDONA, </a:t>
                      </a:r>
                      <a:r>
                        <a:rPr lang="en-US" sz="1000" dirty="0" err="1" smtClean="0"/>
                        <a:t>ChaNGa</a:t>
                      </a:r>
                      <a:r>
                        <a:rPr lang="en-US" sz="1000" dirty="0" smtClean="0"/>
                        <a:t>, MS-FLUKSS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1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Cosmology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Enzo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pGADGET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5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Combustion/</a:t>
                      </a:r>
                    </a:p>
                    <a:p>
                      <a:r>
                        <a:rPr lang="en-US" sz="1000" dirty="0" smtClean="0"/>
                        <a:t>Turbulence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PSDNS, DISTUF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46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General Relativity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Cactus, Harm3D, </a:t>
                      </a:r>
                      <a:r>
                        <a:rPr lang="en-US" sz="1000" dirty="0" err="1" smtClean="0"/>
                        <a:t>LazEV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46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Molecular Dynamics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AMBER, </a:t>
                      </a:r>
                      <a:r>
                        <a:rPr lang="en-US" sz="1000" dirty="0" err="1" smtClean="0"/>
                        <a:t>Gromacs</a:t>
                      </a:r>
                      <a:r>
                        <a:rPr lang="en-US" sz="1000" dirty="0" smtClean="0"/>
                        <a:t>, NAMD, LAMMPS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46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Quantum</a:t>
                      </a:r>
                      <a:r>
                        <a:rPr lang="en-US" sz="1000" baseline="0" dirty="0" smtClean="0"/>
                        <a:t> Chemistry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SIAL, GAMESS, </a:t>
                      </a:r>
                      <a:r>
                        <a:rPr lang="en-US" sz="1000" dirty="0" err="1" smtClean="0"/>
                        <a:t>NWChem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46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Material Science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NEMOS, OMEN, GW, QMCPACK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696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Earthquakes/</a:t>
                      </a:r>
                    </a:p>
                    <a:p>
                      <a:r>
                        <a:rPr lang="en-US" sz="1000" dirty="0" smtClean="0"/>
                        <a:t>Seismology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AWP-ODC, HERCULES, PLSQR, SPECFEM3D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455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Quantum Chromo Dynamics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Chroma,</a:t>
                      </a:r>
                      <a:r>
                        <a:rPr lang="en-US" sz="1000" baseline="0" dirty="0" smtClean="0"/>
                        <a:t> MILC, USQCD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1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Social Networks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EPISIMDEMICS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1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Evolution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Eve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455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Engineering/System of Systems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GRIPS,Revisit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311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Computer Science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  <a:endParaRPr lang="en-US" sz="14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T="44874" marB="44874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41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A3CF514-E6D1-4A3C-B30C-1C26D67DA14E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8418" name="Rectangle 1"/>
          <p:cNvSpPr>
            <a:spLocks noChangeArrowheads="1"/>
          </p:cNvSpPr>
          <p:nvPr/>
        </p:nvSpPr>
        <p:spPr bwMode="auto">
          <a:xfrm>
            <a:off x="5638800" y="609600"/>
            <a:ext cx="685800" cy="62484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4280" y="1937916"/>
            <a:ext cx="630238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01143" y="1937916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26443" y="3461916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01143" y="3461916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7118" y="3461916"/>
            <a:ext cx="62865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4280" y="4223916"/>
            <a:ext cx="630238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7118" y="4223916"/>
            <a:ext cx="62865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2518" y="1785516"/>
            <a:ext cx="3308350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34780" y="1912516"/>
            <a:ext cx="630238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53830" y="2688804"/>
            <a:ext cx="630238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53830" y="3449216"/>
            <a:ext cx="630238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53830" y="4211216"/>
            <a:ext cx="630238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9230" name="TextBox 27"/>
          <p:cNvSpPr txBox="1">
            <a:spLocks noChangeArrowheads="1"/>
          </p:cNvSpPr>
          <p:nvPr/>
        </p:nvSpPr>
        <p:spPr bwMode="auto">
          <a:xfrm>
            <a:off x="3655318" y="3071391"/>
            <a:ext cx="38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</a:defRPr>
            </a:lvl2pPr>
            <a:lvl3pPr>
              <a:defRPr sz="20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54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×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282380" y="1772816"/>
            <a:ext cx="914400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71493" y="1934741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88955" y="2711029"/>
            <a:ext cx="630238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8955" y="3471441"/>
            <a:ext cx="630238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88955" y="4233441"/>
            <a:ext cx="630238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19093" y="1795041"/>
            <a:ext cx="914400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7139880" y="3242841"/>
            <a:ext cx="685800" cy="58102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9238" name="TextBox 36"/>
          <p:cNvSpPr txBox="1">
            <a:spLocks noChangeArrowheads="1"/>
          </p:cNvSpPr>
          <p:nvPr/>
        </p:nvSpPr>
        <p:spPr bwMode="auto">
          <a:xfrm>
            <a:off x="1856680" y="5025604"/>
            <a:ext cx="5540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</a:defRPr>
            </a:lvl2pPr>
            <a:lvl3pPr>
              <a:defRPr sz="20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40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9239" name="TextBox 38"/>
          <p:cNvSpPr txBox="1">
            <a:spLocks noChangeArrowheads="1"/>
          </p:cNvSpPr>
          <p:nvPr/>
        </p:nvSpPr>
        <p:spPr bwMode="auto">
          <a:xfrm>
            <a:off x="4472880" y="5025604"/>
            <a:ext cx="5556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</a:defRPr>
            </a:lvl2pPr>
            <a:lvl3pPr>
              <a:defRPr sz="20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40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X</a:t>
            </a:r>
          </a:p>
        </p:txBody>
      </p:sp>
      <p:sp>
        <p:nvSpPr>
          <p:cNvPr id="9240" name="TextBox 40"/>
          <p:cNvSpPr txBox="1">
            <a:spLocks noChangeArrowheads="1"/>
          </p:cNvSpPr>
          <p:nvPr/>
        </p:nvSpPr>
        <p:spPr bwMode="auto">
          <a:xfrm>
            <a:off x="5311080" y="3028529"/>
            <a:ext cx="381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</a:defRPr>
            </a:lvl2pPr>
            <a:lvl3pPr>
              <a:defRPr sz="20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54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+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130480" y="1923629"/>
            <a:ext cx="630238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147943" y="2699916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147943" y="3460329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147943" y="4222329"/>
            <a:ext cx="630237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978080" y="1783929"/>
            <a:ext cx="914400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9246" name="TextBox 46"/>
          <p:cNvSpPr txBox="1">
            <a:spLocks noChangeArrowheads="1"/>
          </p:cNvSpPr>
          <p:nvPr/>
        </p:nvSpPr>
        <p:spPr bwMode="auto">
          <a:xfrm>
            <a:off x="6141343" y="5025604"/>
            <a:ext cx="5556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</a:defRPr>
            </a:lvl2pPr>
            <a:lvl3pPr>
              <a:defRPr sz="20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40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Y</a:t>
            </a:r>
          </a:p>
        </p:txBody>
      </p:sp>
      <p:sp>
        <p:nvSpPr>
          <p:cNvPr id="9247" name="TextBox 47"/>
          <p:cNvSpPr txBox="1">
            <a:spLocks noChangeArrowheads="1"/>
          </p:cNvSpPr>
          <p:nvPr/>
        </p:nvSpPr>
        <p:spPr bwMode="auto">
          <a:xfrm>
            <a:off x="8186043" y="5025604"/>
            <a:ext cx="5556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charset="0"/>
              </a:defRPr>
            </a:lvl2pPr>
            <a:lvl3pPr>
              <a:defRPr sz="2000">
                <a:solidFill>
                  <a:srgbClr val="000000"/>
                </a:solidFill>
                <a:latin typeface="Arial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rgbClr val="000000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rgbClr val="000000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rgbClr val="000000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40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Y</a:t>
            </a:r>
          </a:p>
        </p:txBody>
      </p:sp>
      <p:sp>
        <p:nvSpPr>
          <p:cNvPr id="92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Sparse Matrix-Vector Multiplication (SpMV)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©Wen-mei W. Hwu and David Kirk/NVIDIA, 2010-2016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Challenges</a:t>
            </a:r>
          </a:p>
        </p:txBody>
      </p:sp>
      <p:sp>
        <p:nvSpPr>
          <p:cNvPr id="1024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Compared to dense matrix multiplication, SpMV </a:t>
            </a:r>
          </a:p>
          <a:p>
            <a:pPr lvl="1"/>
            <a:r>
              <a:rPr lang="en-US" altLang="en-US" smtClean="0"/>
              <a:t>Is irregular/unstructured</a:t>
            </a:r>
          </a:p>
          <a:p>
            <a:pPr lvl="1"/>
            <a:r>
              <a:rPr lang="en-US" altLang="en-US" smtClean="0"/>
              <a:t>Has little input data reuse</a:t>
            </a:r>
          </a:p>
          <a:p>
            <a:pPr lvl="1"/>
            <a:r>
              <a:rPr lang="en-US" altLang="en-US" smtClean="0"/>
              <a:t>Benefits little from compiler transformation tools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Key to maximal performance</a:t>
            </a:r>
          </a:p>
          <a:p>
            <a:pPr lvl="1"/>
            <a:r>
              <a:rPr lang="en-US" altLang="en-US" smtClean="0"/>
              <a:t>Maximize regularity (by reducing divergence and load imbalance)</a:t>
            </a:r>
          </a:p>
          <a:p>
            <a:pPr lvl="1"/>
            <a:r>
              <a:rPr lang="en-US" altLang="en-US" smtClean="0"/>
              <a:t>Maximize DRAM burst utilization (layout arrangement)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sp>
        <p:nvSpPr>
          <p:cNvPr id="1024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Palatino"/>
              <a:buNone/>
            </a:pPr>
            <a:r>
              <a:rPr lang="en-US" altLang="en-US" sz="1200" smtClean="0">
                <a:latin typeface="Palatino"/>
              </a:rPr>
              <a:t>©Wen-mei W. Hwu and David Kirk/NVIDIA, 2010-2016</a:t>
            </a:r>
            <a:endParaRPr lang="en-US" altLang="en-US" sz="1200">
              <a:latin typeface="Palatino"/>
            </a:endParaRPr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8770F3A-7761-4CDB-86B4-32037E5FFCD6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7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38400" y="1447800"/>
          <a:ext cx="5181599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5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7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Thread 0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Thread 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Thread 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Thread 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04" marB="4570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93" name="Title 1"/>
          <p:cNvSpPr>
            <a:spLocks noGrp="1"/>
          </p:cNvSpPr>
          <p:nvPr>
            <p:ph type="title"/>
          </p:nvPr>
        </p:nvSpPr>
        <p:spPr>
          <a:xfrm>
            <a:off x="839787" y="152400"/>
            <a:ext cx="8304213" cy="1141413"/>
          </a:xfrm>
        </p:spPr>
        <p:txBody>
          <a:bodyPr/>
          <a:lstStyle/>
          <a:p>
            <a:r>
              <a:rPr lang="en-US" altLang="en-US" smtClean="0"/>
              <a:t>A Simple Parallel SpMV</a:t>
            </a:r>
          </a:p>
        </p:txBody>
      </p:sp>
      <p:sp>
        <p:nvSpPr>
          <p:cNvPr id="11294" name="Content Placeholder 2"/>
          <p:cNvSpPr>
            <a:spLocks noGrp="1"/>
          </p:cNvSpPr>
          <p:nvPr>
            <p:ph idx="1"/>
          </p:nvPr>
        </p:nvSpPr>
        <p:spPr>
          <a:xfrm>
            <a:off x="685800" y="3733800"/>
            <a:ext cx="8304213" cy="2360613"/>
          </a:xfrm>
        </p:spPr>
        <p:txBody>
          <a:bodyPr/>
          <a:lstStyle/>
          <a:p>
            <a:r>
              <a:rPr lang="en-US" altLang="en-US" dirty="0" smtClean="0"/>
              <a:t>Each thread processes one row</a:t>
            </a:r>
          </a:p>
        </p:txBody>
      </p:sp>
      <p:sp>
        <p:nvSpPr>
          <p:cNvPr id="1129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Palatino"/>
              <a:buNone/>
            </a:pPr>
            <a:r>
              <a:rPr lang="en-US" altLang="en-US" sz="1200" smtClean="0">
                <a:latin typeface="Palatino"/>
              </a:rPr>
              <a:t>©Wen-mei W. Hwu and David Kirk/NVIDIA, 2010-2016</a:t>
            </a:r>
            <a:endParaRPr lang="en-US" altLang="en-US" sz="1200">
              <a:latin typeface="Palatino"/>
            </a:endParaRPr>
          </a:p>
        </p:txBody>
      </p:sp>
      <p:sp>
        <p:nvSpPr>
          <p:cNvPr id="1129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D6C6E1B-55F8-46AC-B024-55BD733207AC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8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870075"/>
          <a:ext cx="8093076" cy="1482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14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0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2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3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Nonzero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values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data[7]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Column indices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col_index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[7]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Row Pointers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ptr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[5]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{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11"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   2,   2,   5,   7   }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Compressed Sparse Row (CSR) Format</a:t>
            </a:r>
          </a:p>
        </p:txBody>
      </p:sp>
      <p:sp>
        <p:nvSpPr>
          <p:cNvPr id="123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Palatino"/>
              <a:buNone/>
            </a:pPr>
            <a:r>
              <a:rPr lang="en-US" altLang="en-US" sz="1200" smtClean="0">
                <a:latin typeface="Palatino"/>
              </a:rPr>
              <a:t>©Wen-mei W. Hwu and David Kirk/NVIDIA, 2010-2016</a:t>
            </a:r>
            <a:endParaRPr lang="en-US" altLang="en-US" sz="1200">
              <a:latin typeface="Palatino"/>
            </a:endParaRPr>
          </a:p>
        </p:txBody>
      </p:sp>
      <p:sp>
        <p:nvSpPr>
          <p:cNvPr id="123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351520A-E829-4BC6-A347-72C18212E119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9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7E5701C07FE4C88726E33167A9651" ma:contentTypeVersion="0" ma:contentTypeDescription="Create a new document." ma:contentTypeScope="" ma:versionID="0822269d8b3b0ff3f160990b0f3be2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9BBA6C-0C07-4BDE-81FF-E5B0F10BE5E6}"/>
</file>

<file path=customXml/itemProps2.xml><?xml version="1.0" encoding="utf-8"?>
<ds:datastoreItem xmlns:ds="http://schemas.openxmlformats.org/officeDocument/2006/customXml" ds:itemID="{C32E2F56-D465-4FD7-A9B5-220E527964F0}"/>
</file>

<file path=customXml/itemProps3.xml><?xml version="1.0" encoding="utf-8"?>
<ds:datastoreItem xmlns:ds="http://schemas.openxmlformats.org/officeDocument/2006/customXml" ds:itemID="{AC9EFFBA-602A-4236-8A68-D277D7AC83CA}"/>
</file>

<file path=docProps/app.xml><?xml version="1.0" encoding="utf-8"?>
<Properties xmlns="http://schemas.openxmlformats.org/officeDocument/2006/extended-properties" xmlns:vt="http://schemas.openxmlformats.org/officeDocument/2006/docPropsVTypes">
  <TotalTime>10981</TotalTime>
  <Words>2731</Words>
  <Application>Microsoft Office PowerPoint</Application>
  <PresentationFormat>On-screen Show (4:3)</PresentationFormat>
  <Paragraphs>1116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Cambria</vt:lpstr>
      <vt:lpstr>Courier New</vt:lpstr>
      <vt:lpstr>Gulim</vt:lpstr>
      <vt:lpstr>Palatino</vt:lpstr>
      <vt:lpstr>Times New Roman</vt:lpstr>
      <vt:lpstr>Wingdings</vt:lpstr>
      <vt:lpstr>Default Design</vt:lpstr>
      <vt:lpstr>ECE408 Fall 2016  Applied Parallel Programming  Lecture 18-19: Parallel Sparse Methods</vt:lpstr>
      <vt:lpstr>Objective</vt:lpstr>
      <vt:lpstr>Sparse Data Motivation for Compaction</vt:lpstr>
      <vt:lpstr>Sparse Matrix</vt:lpstr>
      <vt:lpstr>PowerPoint Presentation</vt:lpstr>
      <vt:lpstr>Sparse Matrix-Vector Multiplication (SpMV)</vt:lpstr>
      <vt:lpstr>Challenges</vt:lpstr>
      <vt:lpstr>A Simple Parallel SpMV</vt:lpstr>
      <vt:lpstr>Compressed Sparse Row (CSR) Format</vt:lpstr>
      <vt:lpstr>CSR Data Layout</vt:lpstr>
      <vt:lpstr>CSR Kernel Design </vt:lpstr>
      <vt:lpstr>A Parallel SpMV/CSR Kernel (CUDA)</vt:lpstr>
      <vt:lpstr>CSR Kernel Control Divergence</vt:lpstr>
      <vt:lpstr>CSR Kernel Memory Divergence</vt:lpstr>
      <vt:lpstr>Regularizing SpMV with ELL(PACK) Format</vt:lpstr>
      <vt:lpstr>ELL Kernel Design</vt:lpstr>
      <vt:lpstr>A parallel SpMV/ELL kernel</vt:lpstr>
      <vt:lpstr>Memory Coalescing with ELL</vt:lpstr>
      <vt:lpstr>Coordinate (COO) format</vt:lpstr>
      <vt:lpstr>COO Allows Reordering of  Elements</vt:lpstr>
      <vt:lpstr>PowerPoint Presentation</vt:lpstr>
      <vt:lpstr>COO Kernel Design Accessing Input Matrix and Vector</vt:lpstr>
      <vt:lpstr>COO kernel Design Accumulating into Output Vector</vt:lpstr>
      <vt:lpstr>PowerPoint Presentation</vt:lpstr>
      <vt:lpstr>Reduced Padding with Hybrid Format</vt:lpstr>
      <vt:lpstr>JDS (Jagged Diagonal Sparse) Kernel Design for Load Balancing</vt:lpstr>
      <vt:lpstr>Sorting Rows According to Length (Regularization)</vt:lpstr>
      <vt:lpstr>CSR to JDS Conversion</vt:lpstr>
      <vt:lpstr>JDS Summary</vt:lpstr>
      <vt:lpstr>A Parallel SpMV/JDS Kernel</vt:lpstr>
      <vt:lpstr>JDS vs. CSR - Control Divergence</vt:lpstr>
      <vt:lpstr>JDS vs. CSR Memory Divergence</vt:lpstr>
      <vt:lpstr>JDS with Trasposition</vt:lpstr>
      <vt:lpstr>Transposition for Memory Coalescing</vt:lpstr>
      <vt:lpstr>JDS Format with Transposed Layout</vt:lpstr>
      <vt:lpstr>JDS with Transposition Memory Coalescing</vt:lpstr>
      <vt:lpstr>JDS with Transposition Memory Coalescing</vt:lpstr>
      <vt:lpstr>JDS with Transposition Memory Coalescing</vt:lpstr>
      <vt:lpstr>A Parallel SpMV/JDS_T Kernel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hwu</dc:creator>
  <cp:lastModifiedBy>Wen-mei Hwu</cp:lastModifiedBy>
  <cp:revision>127</cp:revision>
  <dcterms:modified xsi:type="dcterms:W3CDTF">2016-12-05T18:15:35Z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0x010100FCF7E5701C07FE4C88726E33167A9651</vt:lpwstr>
  </property>
</Properties>
</file>